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60" r:id="rId5"/>
    <p:sldId id="267" r:id="rId6"/>
    <p:sldId id="274" r:id="rId7"/>
    <p:sldId id="283" r:id="rId8"/>
    <p:sldId id="286" r:id="rId9"/>
    <p:sldId id="259" r:id="rId10"/>
    <p:sldId id="281" r:id="rId11"/>
    <p:sldId id="284" r:id="rId12"/>
    <p:sldId id="262" r:id="rId13"/>
    <p:sldId id="263" r:id="rId14"/>
    <p:sldId id="264" r:id="rId15"/>
    <p:sldId id="265" r:id="rId16"/>
    <p:sldId id="266" r:id="rId17"/>
    <p:sldId id="268" r:id="rId18"/>
    <p:sldId id="269" r:id="rId19"/>
    <p:sldId id="270" r:id="rId20"/>
    <p:sldId id="271" r:id="rId21"/>
    <p:sldId id="272" r:id="rId22"/>
    <p:sldId id="273" r:id="rId23"/>
    <p:sldId id="285" r:id="rId24"/>
    <p:sldId id="275" r:id="rId25"/>
    <p:sldId id="276" r:id="rId26"/>
    <p:sldId id="277" r:id="rId27"/>
    <p:sldId id="278" r:id="rId28"/>
    <p:sldId id="279" r:id="rId29"/>
    <p:sldId id="280" r:id="rId30"/>
    <p:sldId id="282"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Open Sauce Bold" panose="020B0604020202020204" charset="0"/>
      <p:regular r:id="rId37"/>
    </p:embeddedFont>
    <p:embeddedFont>
      <p:font typeface="Open Sauce Light" panose="020B0604020202020204" charset="0"/>
      <p:regular r:id="rId38"/>
    </p:embeddedFont>
    <p:embeddedFont>
      <p:font typeface="Open Sauce Medium" panose="020B0604020202020204" charset="0"/>
      <p:regular r:id="rId39"/>
    </p:embeddedFont>
    <p:embeddedFont>
      <p:font typeface="Ovo"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8208"/>
    <a:srgbClr val="9B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E7765D-2BA7-4B8B-A83E-04A5CBA34345}" v="23" dt="2023-07-16T14:13:14.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66" autoAdjust="0"/>
    <p:restoredTop sz="94622" autoAdjust="0"/>
  </p:normalViewPr>
  <p:slideViewPr>
    <p:cSldViewPr>
      <p:cViewPr>
        <p:scale>
          <a:sx n="50" d="100"/>
          <a:sy n="50" d="100"/>
        </p:scale>
        <p:origin x="18" y="20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nrike Gilles" userId="ac909c8a-f9f5-41af-b5fc-36e00a0173dd" providerId="ADAL" clId="{E3E7765D-2BA7-4B8B-A83E-04A5CBA34345}"/>
    <pc:docChg chg="undo custSel addSld modSld sldOrd">
      <pc:chgData name="Heinrike Gilles" userId="ac909c8a-f9f5-41af-b5fc-36e00a0173dd" providerId="ADAL" clId="{E3E7765D-2BA7-4B8B-A83E-04A5CBA34345}" dt="2023-07-16T14:20:18.201" v="719" actId="20577"/>
      <pc:docMkLst>
        <pc:docMk/>
      </pc:docMkLst>
      <pc:sldChg chg="modSp mod">
        <pc:chgData name="Heinrike Gilles" userId="ac909c8a-f9f5-41af-b5fc-36e00a0173dd" providerId="ADAL" clId="{E3E7765D-2BA7-4B8B-A83E-04A5CBA34345}" dt="2023-07-16T14:16:16.200" v="692" actId="207"/>
        <pc:sldMkLst>
          <pc:docMk/>
          <pc:sldMk cId="0" sldId="257"/>
        </pc:sldMkLst>
        <pc:spChg chg="mod">
          <ac:chgData name="Heinrike Gilles" userId="ac909c8a-f9f5-41af-b5fc-36e00a0173dd" providerId="ADAL" clId="{E3E7765D-2BA7-4B8B-A83E-04A5CBA34345}" dt="2023-07-16T14:16:16.200" v="692" actId="207"/>
          <ac:spMkLst>
            <pc:docMk/>
            <pc:sldMk cId="0" sldId="257"/>
            <ac:spMk id="15" creationId="{00000000-0000-0000-0000-000000000000}"/>
          </ac:spMkLst>
        </pc:spChg>
      </pc:sldChg>
      <pc:sldChg chg="modSp mod">
        <pc:chgData name="Heinrike Gilles" userId="ac909c8a-f9f5-41af-b5fc-36e00a0173dd" providerId="ADAL" clId="{E3E7765D-2BA7-4B8B-A83E-04A5CBA34345}" dt="2023-07-16T13:29:57.174" v="6" actId="1076"/>
        <pc:sldMkLst>
          <pc:docMk/>
          <pc:sldMk cId="0" sldId="258"/>
        </pc:sldMkLst>
        <pc:spChg chg="mod">
          <ac:chgData name="Heinrike Gilles" userId="ac909c8a-f9f5-41af-b5fc-36e00a0173dd" providerId="ADAL" clId="{E3E7765D-2BA7-4B8B-A83E-04A5CBA34345}" dt="2023-07-16T13:29:52.628" v="5" actId="1076"/>
          <ac:spMkLst>
            <pc:docMk/>
            <pc:sldMk cId="0" sldId="258"/>
            <ac:spMk id="4" creationId="{00000000-0000-0000-0000-000000000000}"/>
          </ac:spMkLst>
        </pc:spChg>
        <pc:spChg chg="mod">
          <ac:chgData name="Heinrike Gilles" userId="ac909c8a-f9f5-41af-b5fc-36e00a0173dd" providerId="ADAL" clId="{E3E7765D-2BA7-4B8B-A83E-04A5CBA34345}" dt="2023-07-16T13:29:49.756" v="4" actId="1076"/>
          <ac:spMkLst>
            <pc:docMk/>
            <pc:sldMk cId="0" sldId="258"/>
            <ac:spMk id="5" creationId="{00000000-0000-0000-0000-000000000000}"/>
          </ac:spMkLst>
        </pc:spChg>
        <pc:spChg chg="mod">
          <ac:chgData name="Heinrike Gilles" userId="ac909c8a-f9f5-41af-b5fc-36e00a0173dd" providerId="ADAL" clId="{E3E7765D-2BA7-4B8B-A83E-04A5CBA34345}" dt="2023-07-16T13:29:57.174" v="6" actId="1076"/>
          <ac:spMkLst>
            <pc:docMk/>
            <pc:sldMk cId="0" sldId="258"/>
            <ac:spMk id="12" creationId="{3EB242E7-51B1-98B1-42E3-BCDE64194782}"/>
          </ac:spMkLst>
        </pc:spChg>
      </pc:sldChg>
      <pc:sldChg chg="delSp modSp mod">
        <pc:chgData name="Heinrike Gilles" userId="ac909c8a-f9f5-41af-b5fc-36e00a0173dd" providerId="ADAL" clId="{E3E7765D-2BA7-4B8B-A83E-04A5CBA34345}" dt="2023-07-16T13:36:58.729" v="11" actId="21"/>
        <pc:sldMkLst>
          <pc:docMk/>
          <pc:sldMk cId="0" sldId="260"/>
        </pc:sldMkLst>
        <pc:spChg chg="mod">
          <ac:chgData name="Heinrike Gilles" userId="ac909c8a-f9f5-41af-b5fc-36e00a0173dd" providerId="ADAL" clId="{E3E7765D-2BA7-4B8B-A83E-04A5CBA34345}" dt="2023-07-16T13:30:16.581" v="9" actId="1076"/>
          <ac:spMkLst>
            <pc:docMk/>
            <pc:sldMk cId="0" sldId="260"/>
            <ac:spMk id="5" creationId="{00000000-0000-0000-0000-000000000000}"/>
          </ac:spMkLst>
        </pc:spChg>
        <pc:picChg chg="del">
          <ac:chgData name="Heinrike Gilles" userId="ac909c8a-f9f5-41af-b5fc-36e00a0173dd" providerId="ADAL" clId="{E3E7765D-2BA7-4B8B-A83E-04A5CBA34345}" dt="2023-07-16T13:36:58.729" v="11" actId="21"/>
          <ac:picMkLst>
            <pc:docMk/>
            <pc:sldMk cId="0" sldId="260"/>
            <ac:picMk id="14" creationId="{DC17F43C-7BF9-67DD-CC11-410F1AC74A2A}"/>
          </ac:picMkLst>
        </pc:picChg>
      </pc:sldChg>
      <pc:sldChg chg="mod modShow">
        <pc:chgData name="Heinrike Gilles" userId="ac909c8a-f9f5-41af-b5fc-36e00a0173dd" providerId="ADAL" clId="{E3E7765D-2BA7-4B8B-A83E-04A5CBA34345}" dt="2023-07-16T14:15:16.753" v="688" actId="729"/>
        <pc:sldMkLst>
          <pc:docMk/>
          <pc:sldMk cId="0" sldId="262"/>
        </pc:sldMkLst>
      </pc:sldChg>
      <pc:sldChg chg="mod modShow">
        <pc:chgData name="Heinrike Gilles" userId="ac909c8a-f9f5-41af-b5fc-36e00a0173dd" providerId="ADAL" clId="{E3E7765D-2BA7-4B8B-A83E-04A5CBA34345}" dt="2023-07-16T14:15:14.287" v="687" actId="729"/>
        <pc:sldMkLst>
          <pc:docMk/>
          <pc:sldMk cId="0" sldId="263"/>
        </pc:sldMkLst>
      </pc:sldChg>
      <pc:sldChg chg="mod modShow">
        <pc:chgData name="Heinrike Gilles" userId="ac909c8a-f9f5-41af-b5fc-36e00a0173dd" providerId="ADAL" clId="{E3E7765D-2BA7-4B8B-A83E-04A5CBA34345}" dt="2023-07-16T14:15:11.166" v="686" actId="729"/>
        <pc:sldMkLst>
          <pc:docMk/>
          <pc:sldMk cId="0" sldId="264"/>
        </pc:sldMkLst>
      </pc:sldChg>
      <pc:sldChg chg="mod modShow">
        <pc:chgData name="Heinrike Gilles" userId="ac909c8a-f9f5-41af-b5fc-36e00a0173dd" providerId="ADAL" clId="{E3E7765D-2BA7-4B8B-A83E-04A5CBA34345}" dt="2023-07-16T14:15:07.446" v="685" actId="729"/>
        <pc:sldMkLst>
          <pc:docMk/>
          <pc:sldMk cId="0" sldId="265"/>
        </pc:sldMkLst>
      </pc:sldChg>
      <pc:sldChg chg="mod modShow">
        <pc:chgData name="Heinrike Gilles" userId="ac909c8a-f9f5-41af-b5fc-36e00a0173dd" providerId="ADAL" clId="{E3E7765D-2BA7-4B8B-A83E-04A5CBA34345}" dt="2023-07-16T14:15:04.574" v="684" actId="729"/>
        <pc:sldMkLst>
          <pc:docMk/>
          <pc:sldMk cId="0" sldId="266"/>
        </pc:sldMkLst>
      </pc:sldChg>
      <pc:sldChg chg="addSp delSp modSp mod">
        <pc:chgData name="Heinrike Gilles" userId="ac909c8a-f9f5-41af-b5fc-36e00a0173dd" providerId="ADAL" clId="{E3E7765D-2BA7-4B8B-A83E-04A5CBA34345}" dt="2023-07-16T14:17:35.906" v="698" actId="14100"/>
        <pc:sldMkLst>
          <pc:docMk/>
          <pc:sldMk cId="0" sldId="267"/>
        </pc:sldMkLst>
        <pc:spChg chg="mod">
          <ac:chgData name="Heinrike Gilles" userId="ac909c8a-f9f5-41af-b5fc-36e00a0173dd" providerId="ADAL" clId="{E3E7765D-2BA7-4B8B-A83E-04A5CBA34345}" dt="2023-07-16T14:17:35.906" v="698" actId="14100"/>
          <ac:spMkLst>
            <pc:docMk/>
            <pc:sldMk cId="0" sldId="267"/>
            <ac:spMk id="3" creationId="{00000000-0000-0000-0000-000000000000}"/>
          </ac:spMkLst>
        </pc:spChg>
        <pc:spChg chg="add mod">
          <ac:chgData name="Heinrike Gilles" userId="ac909c8a-f9f5-41af-b5fc-36e00a0173dd" providerId="ADAL" clId="{E3E7765D-2BA7-4B8B-A83E-04A5CBA34345}" dt="2023-07-16T13:42:11.638" v="146" actId="404"/>
          <ac:spMkLst>
            <pc:docMk/>
            <pc:sldMk cId="0" sldId="267"/>
            <ac:spMk id="5" creationId="{CF177C4E-275D-2058-ED50-920F1A5EC62A}"/>
          </ac:spMkLst>
        </pc:spChg>
        <pc:spChg chg="del mod">
          <ac:chgData name="Heinrike Gilles" userId="ac909c8a-f9f5-41af-b5fc-36e00a0173dd" providerId="ADAL" clId="{E3E7765D-2BA7-4B8B-A83E-04A5CBA34345}" dt="2023-07-16T13:27:32.457" v="2"/>
          <ac:spMkLst>
            <pc:docMk/>
            <pc:sldMk cId="0" sldId="267"/>
            <ac:spMk id="7" creationId="{00000000-0000-0000-0000-000000000000}"/>
          </ac:spMkLst>
        </pc:spChg>
        <pc:spChg chg="mod">
          <ac:chgData name="Heinrike Gilles" userId="ac909c8a-f9f5-41af-b5fc-36e00a0173dd" providerId="ADAL" clId="{E3E7765D-2BA7-4B8B-A83E-04A5CBA34345}" dt="2023-07-16T13:30:26.761" v="10" actId="1076"/>
          <ac:spMkLst>
            <pc:docMk/>
            <pc:sldMk cId="0" sldId="267"/>
            <ac:spMk id="10" creationId="{20C0D035-E2AD-5518-E3B0-6DC56ACD4785}"/>
          </ac:spMkLst>
        </pc:spChg>
        <pc:picChg chg="add mod">
          <ac:chgData name="Heinrike Gilles" userId="ac909c8a-f9f5-41af-b5fc-36e00a0173dd" providerId="ADAL" clId="{E3E7765D-2BA7-4B8B-A83E-04A5CBA34345}" dt="2023-07-16T13:42:17.534" v="147" actId="1076"/>
          <ac:picMkLst>
            <pc:docMk/>
            <pc:sldMk cId="0" sldId="267"/>
            <ac:picMk id="4" creationId="{F0D37D08-FEB4-E9FE-9A05-C929085865C0}"/>
          </ac:picMkLst>
        </pc:picChg>
      </pc:sldChg>
      <pc:sldChg chg="mod modShow">
        <pc:chgData name="Heinrike Gilles" userId="ac909c8a-f9f5-41af-b5fc-36e00a0173dd" providerId="ADAL" clId="{E3E7765D-2BA7-4B8B-A83E-04A5CBA34345}" dt="2023-07-16T14:15:02.807" v="683" actId="729"/>
        <pc:sldMkLst>
          <pc:docMk/>
          <pc:sldMk cId="0" sldId="268"/>
        </pc:sldMkLst>
      </pc:sldChg>
      <pc:sldChg chg="mod modShow">
        <pc:chgData name="Heinrike Gilles" userId="ac909c8a-f9f5-41af-b5fc-36e00a0173dd" providerId="ADAL" clId="{E3E7765D-2BA7-4B8B-A83E-04A5CBA34345}" dt="2023-07-16T14:15:00.240" v="682" actId="729"/>
        <pc:sldMkLst>
          <pc:docMk/>
          <pc:sldMk cId="0" sldId="269"/>
        </pc:sldMkLst>
      </pc:sldChg>
      <pc:sldChg chg="mod modShow">
        <pc:chgData name="Heinrike Gilles" userId="ac909c8a-f9f5-41af-b5fc-36e00a0173dd" providerId="ADAL" clId="{E3E7765D-2BA7-4B8B-A83E-04A5CBA34345}" dt="2023-07-16T14:14:58.166" v="681" actId="729"/>
        <pc:sldMkLst>
          <pc:docMk/>
          <pc:sldMk cId="0" sldId="270"/>
        </pc:sldMkLst>
      </pc:sldChg>
      <pc:sldChg chg="mod modShow">
        <pc:chgData name="Heinrike Gilles" userId="ac909c8a-f9f5-41af-b5fc-36e00a0173dd" providerId="ADAL" clId="{E3E7765D-2BA7-4B8B-A83E-04A5CBA34345}" dt="2023-07-16T14:14:55.946" v="680" actId="729"/>
        <pc:sldMkLst>
          <pc:docMk/>
          <pc:sldMk cId="0" sldId="271"/>
        </pc:sldMkLst>
      </pc:sldChg>
      <pc:sldChg chg="addSp delSp modSp mod ord modShow">
        <pc:chgData name="Heinrike Gilles" userId="ac909c8a-f9f5-41af-b5fc-36e00a0173dd" providerId="ADAL" clId="{E3E7765D-2BA7-4B8B-A83E-04A5CBA34345}" dt="2023-07-16T14:17:12.150" v="695" actId="14100"/>
        <pc:sldMkLst>
          <pc:docMk/>
          <pc:sldMk cId="0" sldId="274"/>
        </pc:sldMkLst>
        <pc:spChg chg="mod">
          <ac:chgData name="Heinrike Gilles" userId="ac909c8a-f9f5-41af-b5fc-36e00a0173dd" providerId="ADAL" clId="{E3E7765D-2BA7-4B8B-A83E-04A5CBA34345}" dt="2023-07-16T13:43:43.509" v="154" actId="1076"/>
          <ac:spMkLst>
            <pc:docMk/>
            <pc:sldMk cId="0" sldId="274"/>
            <ac:spMk id="2" creationId="{00000000-0000-0000-0000-000000000000}"/>
          </ac:spMkLst>
        </pc:spChg>
        <pc:spChg chg="del">
          <ac:chgData name="Heinrike Gilles" userId="ac909c8a-f9f5-41af-b5fc-36e00a0173dd" providerId="ADAL" clId="{E3E7765D-2BA7-4B8B-A83E-04A5CBA34345}" dt="2023-07-16T13:44:51.107" v="197" actId="478"/>
          <ac:spMkLst>
            <pc:docMk/>
            <pc:sldMk cId="0" sldId="274"/>
            <ac:spMk id="3" creationId="{00000000-0000-0000-0000-000000000000}"/>
          </ac:spMkLst>
        </pc:spChg>
        <pc:spChg chg="mod">
          <ac:chgData name="Heinrike Gilles" userId="ac909c8a-f9f5-41af-b5fc-36e00a0173dd" providerId="ADAL" clId="{E3E7765D-2BA7-4B8B-A83E-04A5CBA34345}" dt="2023-07-16T13:43:46.523" v="155" actId="1076"/>
          <ac:spMkLst>
            <pc:docMk/>
            <pc:sldMk cId="0" sldId="274"/>
            <ac:spMk id="6" creationId="{00000000-0000-0000-0000-000000000000}"/>
          </ac:spMkLst>
        </pc:spChg>
        <pc:spChg chg="del mod topLvl">
          <ac:chgData name="Heinrike Gilles" userId="ac909c8a-f9f5-41af-b5fc-36e00a0173dd" providerId="ADAL" clId="{E3E7765D-2BA7-4B8B-A83E-04A5CBA34345}" dt="2023-07-16T13:44:59.779" v="201" actId="478"/>
          <ac:spMkLst>
            <pc:docMk/>
            <pc:sldMk cId="0" sldId="274"/>
            <ac:spMk id="11" creationId="{00000000-0000-0000-0000-000000000000}"/>
          </ac:spMkLst>
        </pc:spChg>
        <pc:spChg chg="del mod topLvl">
          <ac:chgData name="Heinrike Gilles" userId="ac909c8a-f9f5-41af-b5fc-36e00a0173dd" providerId="ADAL" clId="{E3E7765D-2BA7-4B8B-A83E-04A5CBA34345}" dt="2023-07-16T13:44:54.718" v="199" actId="478"/>
          <ac:spMkLst>
            <pc:docMk/>
            <pc:sldMk cId="0" sldId="274"/>
            <ac:spMk id="12" creationId="{00000000-0000-0000-0000-000000000000}"/>
          </ac:spMkLst>
        </pc:spChg>
        <pc:spChg chg="add mod">
          <ac:chgData name="Heinrike Gilles" userId="ac909c8a-f9f5-41af-b5fc-36e00a0173dd" providerId="ADAL" clId="{E3E7765D-2BA7-4B8B-A83E-04A5CBA34345}" dt="2023-07-16T14:17:12.150" v="695" actId="14100"/>
          <ac:spMkLst>
            <pc:docMk/>
            <pc:sldMk cId="0" sldId="274"/>
            <ac:spMk id="13" creationId="{1B182231-8E05-8D71-0342-9375D0293976}"/>
          </ac:spMkLst>
        </pc:spChg>
        <pc:spChg chg="add mod">
          <ac:chgData name="Heinrike Gilles" userId="ac909c8a-f9f5-41af-b5fc-36e00a0173dd" providerId="ADAL" clId="{E3E7765D-2BA7-4B8B-A83E-04A5CBA34345}" dt="2023-07-16T13:43:38.920" v="152"/>
          <ac:spMkLst>
            <pc:docMk/>
            <pc:sldMk cId="0" sldId="274"/>
            <ac:spMk id="14" creationId="{6C9B4943-4320-EF37-58B3-D812E3850B11}"/>
          </ac:spMkLst>
        </pc:spChg>
        <pc:spChg chg="add mod">
          <ac:chgData name="Heinrike Gilles" userId="ac909c8a-f9f5-41af-b5fc-36e00a0173dd" providerId="ADAL" clId="{E3E7765D-2BA7-4B8B-A83E-04A5CBA34345}" dt="2023-07-16T13:44:40.527" v="195" actId="14100"/>
          <ac:spMkLst>
            <pc:docMk/>
            <pc:sldMk cId="0" sldId="274"/>
            <ac:spMk id="15" creationId="{7550250C-AD64-8DF5-E51D-67C670796D1F}"/>
          </ac:spMkLst>
        </pc:spChg>
        <pc:spChg chg="add mod">
          <ac:chgData name="Heinrike Gilles" userId="ac909c8a-f9f5-41af-b5fc-36e00a0173dd" providerId="ADAL" clId="{E3E7765D-2BA7-4B8B-A83E-04A5CBA34345}" dt="2023-07-16T13:51:11.770" v="241"/>
          <ac:spMkLst>
            <pc:docMk/>
            <pc:sldMk cId="0" sldId="274"/>
            <ac:spMk id="16" creationId="{0AA0437F-C6B2-0E49-0948-4EA6672EE19B}"/>
          </ac:spMkLst>
        </pc:spChg>
        <pc:grpChg chg="del mod">
          <ac:chgData name="Heinrike Gilles" userId="ac909c8a-f9f5-41af-b5fc-36e00a0173dd" providerId="ADAL" clId="{E3E7765D-2BA7-4B8B-A83E-04A5CBA34345}" dt="2023-07-16T13:43:50.024" v="157" actId="478"/>
          <ac:grpSpMkLst>
            <pc:docMk/>
            <pc:sldMk cId="0" sldId="274"/>
            <ac:grpSpMk id="4" creationId="{00000000-0000-0000-0000-000000000000}"/>
          </ac:grpSpMkLst>
        </pc:grpChg>
        <pc:grpChg chg="del">
          <ac:chgData name="Heinrike Gilles" userId="ac909c8a-f9f5-41af-b5fc-36e00a0173dd" providerId="ADAL" clId="{E3E7765D-2BA7-4B8B-A83E-04A5CBA34345}" dt="2023-07-16T13:44:49.653" v="196" actId="478"/>
          <ac:grpSpMkLst>
            <pc:docMk/>
            <pc:sldMk cId="0" sldId="274"/>
            <ac:grpSpMk id="7" creationId="{00000000-0000-0000-0000-000000000000}"/>
          </ac:grpSpMkLst>
        </pc:grpChg>
        <pc:grpChg chg="del">
          <ac:chgData name="Heinrike Gilles" userId="ac909c8a-f9f5-41af-b5fc-36e00a0173dd" providerId="ADAL" clId="{E3E7765D-2BA7-4B8B-A83E-04A5CBA34345}" dt="2023-07-16T13:44:54.718" v="199" actId="478"/>
          <ac:grpSpMkLst>
            <pc:docMk/>
            <pc:sldMk cId="0" sldId="274"/>
            <ac:grpSpMk id="10" creationId="{00000000-0000-0000-0000-000000000000}"/>
          </ac:grpSpMkLst>
        </pc:grpChg>
        <pc:picChg chg="add mod">
          <ac:chgData name="Heinrike Gilles" userId="ac909c8a-f9f5-41af-b5fc-36e00a0173dd" providerId="ADAL" clId="{E3E7765D-2BA7-4B8B-A83E-04A5CBA34345}" dt="2023-07-16T13:53:19.353" v="249" actId="1076"/>
          <ac:picMkLst>
            <pc:docMk/>
            <pc:sldMk cId="0" sldId="274"/>
            <ac:picMk id="18" creationId="{09BB4B81-99FE-3275-24D3-D3C081CBED70}"/>
          </ac:picMkLst>
        </pc:picChg>
      </pc:sldChg>
      <pc:sldChg chg="addSp delSp modSp mod modShow">
        <pc:chgData name="Heinrike Gilles" userId="ac909c8a-f9f5-41af-b5fc-36e00a0173dd" providerId="ADAL" clId="{E3E7765D-2BA7-4B8B-A83E-04A5CBA34345}" dt="2023-07-16T14:20:18.201" v="719" actId="20577"/>
        <pc:sldMkLst>
          <pc:docMk/>
          <pc:sldMk cId="1932315752" sldId="283"/>
        </pc:sldMkLst>
        <pc:spChg chg="mod">
          <ac:chgData name="Heinrike Gilles" userId="ac909c8a-f9f5-41af-b5fc-36e00a0173dd" providerId="ADAL" clId="{E3E7765D-2BA7-4B8B-A83E-04A5CBA34345}" dt="2023-07-16T13:56:20.639" v="258" actId="1076"/>
          <ac:spMkLst>
            <pc:docMk/>
            <pc:sldMk cId="1932315752" sldId="283"/>
            <ac:spMk id="2" creationId="{00000000-0000-0000-0000-000000000000}"/>
          </ac:spMkLst>
        </pc:spChg>
        <pc:spChg chg="mod">
          <ac:chgData name="Heinrike Gilles" userId="ac909c8a-f9f5-41af-b5fc-36e00a0173dd" providerId="ADAL" clId="{E3E7765D-2BA7-4B8B-A83E-04A5CBA34345}" dt="2023-07-16T14:03:27.867" v="398" actId="1076"/>
          <ac:spMkLst>
            <pc:docMk/>
            <pc:sldMk cId="1932315752" sldId="283"/>
            <ac:spMk id="3" creationId="{00000000-0000-0000-0000-000000000000}"/>
          </ac:spMkLst>
        </pc:spChg>
        <pc:spChg chg="del mod">
          <ac:chgData name="Heinrike Gilles" userId="ac909c8a-f9f5-41af-b5fc-36e00a0173dd" providerId="ADAL" clId="{E3E7765D-2BA7-4B8B-A83E-04A5CBA34345}" dt="2023-07-16T13:54:41.540" v="251" actId="478"/>
          <ac:spMkLst>
            <pc:docMk/>
            <pc:sldMk cId="1932315752" sldId="283"/>
            <ac:spMk id="4" creationId="{00000000-0000-0000-0000-000000000000}"/>
          </ac:spMkLst>
        </pc:spChg>
        <pc:spChg chg="del">
          <ac:chgData name="Heinrike Gilles" userId="ac909c8a-f9f5-41af-b5fc-36e00a0173dd" providerId="ADAL" clId="{E3E7765D-2BA7-4B8B-A83E-04A5CBA34345}" dt="2023-07-16T13:54:45.573" v="254" actId="478"/>
          <ac:spMkLst>
            <pc:docMk/>
            <pc:sldMk cId="1932315752" sldId="283"/>
            <ac:spMk id="5" creationId="{00000000-0000-0000-0000-000000000000}"/>
          </ac:spMkLst>
        </pc:spChg>
        <pc:spChg chg="del">
          <ac:chgData name="Heinrike Gilles" userId="ac909c8a-f9f5-41af-b5fc-36e00a0173dd" providerId="ADAL" clId="{E3E7765D-2BA7-4B8B-A83E-04A5CBA34345}" dt="2023-07-16T13:54:47.881" v="255" actId="478"/>
          <ac:spMkLst>
            <pc:docMk/>
            <pc:sldMk cId="1932315752" sldId="283"/>
            <ac:spMk id="6" creationId="{00000000-0000-0000-0000-000000000000}"/>
          </ac:spMkLst>
        </pc:spChg>
        <pc:spChg chg="del mod">
          <ac:chgData name="Heinrike Gilles" userId="ac909c8a-f9f5-41af-b5fc-36e00a0173dd" providerId="ADAL" clId="{E3E7765D-2BA7-4B8B-A83E-04A5CBA34345}" dt="2023-07-16T13:54:43.877" v="253" actId="478"/>
          <ac:spMkLst>
            <pc:docMk/>
            <pc:sldMk cId="1932315752" sldId="283"/>
            <ac:spMk id="7" creationId="{00000000-0000-0000-0000-000000000000}"/>
          </ac:spMkLst>
        </pc:spChg>
        <pc:spChg chg="del">
          <ac:chgData name="Heinrike Gilles" userId="ac909c8a-f9f5-41af-b5fc-36e00a0173dd" providerId="ADAL" clId="{E3E7765D-2BA7-4B8B-A83E-04A5CBA34345}" dt="2023-07-16T13:54:49.519" v="256" actId="478"/>
          <ac:spMkLst>
            <pc:docMk/>
            <pc:sldMk cId="1932315752" sldId="283"/>
            <ac:spMk id="8" creationId="{00000000-0000-0000-0000-000000000000}"/>
          </ac:spMkLst>
        </pc:spChg>
        <pc:spChg chg="mod">
          <ac:chgData name="Heinrike Gilles" userId="ac909c8a-f9f5-41af-b5fc-36e00a0173dd" providerId="ADAL" clId="{E3E7765D-2BA7-4B8B-A83E-04A5CBA34345}" dt="2023-07-16T14:08:00.204" v="508" actId="1076"/>
          <ac:spMkLst>
            <pc:docMk/>
            <pc:sldMk cId="1932315752" sldId="283"/>
            <ac:spMk id="9" creationId="{00000000-0000-0000-0000-000000000000}"/>
          </ac:spMkLst>
        </pc:spChg>
        <pc:spChg chg="add mod">
          <ac:chgData name="Heinrike Gilles" userId="ac909c8a-f9f5-41af-b5fc-36e00a0173dd" providerId="ADAL" clId="{E3E7765D-2BA7-4B8B-A83E-04A5CBA34345}" dt="2023-07-16T13:59:24.041" v="392" actId="1076"/>
          <ac:spMkLst>
            <pc:docMk/>
            <pc:sldMk cId="1932315752" sldId="283"/>
            <ac:spMk id="10" creationId="{84935E28-45DB-0B04-A9AB-E7A17E4F9D0B}"/>
          </ac:spMkLst>
        </pc:spChg>
        <pc:spChg chg="add del mod">
          <ac:chgData name="Heinrike Gilles" userId="ac909c8a-f9f5-41af-b5fc-36e00a0173dd" providerId="ADAL" clId="{E3E7765D-2BA7-4B8B-A83E-04A5CBA34345}" dt="2023-07-16T13:57:34.147" v="341"/>
          <ac:spMkLst>
            <pc:docMk/>
            <pc:sldMk cId="1932315752" sldId="283"/>
            <ac:spMk id="11" creationId="{C76CDF21-3E20-FA0B-1251-CB0074BD0ADC}"/>
          </ac:spMkLst>
        </pc:spChg>
        <pc:spChg chg="add mod">
          <ac:chgData name="Heinrike Gilles" userId="ac909c8a-f9f5-41af-b5fc-36e00a0173dd" providerId="ADAL" clId="{E3E7765D-2BA7-4B8B-A83E-04A5CBA34345}" dt="2023-07-16T14:08:05.315" v="509" actId="1076"/>
          <ac:spMkLst>
            <pc:docMk/>
            <pc:sldMk cId="1932315752" sldId="283"/>
            <ac:spMk id="12" creationId="{75E0E701-D19D-B75F-355A-67791C65E43F}"/>
          </ac:spMkLst>
        </pc:spChg>
        <pc:spChg chg="add mod">
          <ac:chgData name="Heinrike Gilles" userId="ac909c8a-f9f5-41af-b5fc-36e00a0173dd" providerId="ADAL" clId="{E3E7765D-2BA7-4B8B-A83E-04A5CBA34345}" dt="2023-07-16T14:08:15.555" v="510" actId="1076"/>
          <ac:spMkLst>
            <pc:docMk/>
            <pc:sldMk cId="1932315752" sldId="283"/>
            <ac:spMk id="14" creationId="{7EFB3C7D-FD85-D48D-D260-EAE036CFA091}"/>
          </ac:spMkLst>
        </pc:spChg>
        <pc:spChg chg="add del mod">
          <ac:chgData name="Heinrike Gilles" userId="ac909c8a-f9f5-41af-b5fc-36e00a0173dd" providerId="ADAL" clId="{E3E7765D-2BA7-4B8B-A83E-04A5CBA34345}" dt="2023-07-16T14:03:53.922" v="403"/>
          <ac:spMkLst>
            <pc:docMk/>
            <pc:sldMk cId="1932315752" sldId="283"/>
            <ac:spMk id="17" creationId="{A59946E6-0F90-E158-D55D-7CB007F180DB}"/>
          </ac:spMkLst>
        </pc:spChg>
        <pc:spChg chg="add mod">
          <ac:chgData name="Heinrike Gilles" userId="ac909c8a-f9f5-41af-b5fc-36e00a0173dd" providerId="ADAL" clId="{E3E7765D-2BA7-4B8B-A83E-04A5CBA34345}" dt="2023-07-16T14:20:18.201" v="719" actId="20577"/>
          <ac:spMkLst>
            <pc:docMk/>
            <pc:sldMk cId="1932315752" sldId="283"/>
            <ac:spMk id="18" creationId="{B6208723-98AC-9108-D3DF-C41CCD2981BF}"/>
          </ac:spMkLst>
        </pc:spChg>
        <pc:picChg chg="add mod">
          <ac:chgData name="Heinrike Gilles" userId="ac909c8a-f9f5-41af-b5fc-36e00a0173dd" providerId="ADAL" clId="{E3E7765D-2BA7-4B8B-A83E-04A5CBA34345}" dt="2023-07-16T14:05:57.864" v="476" actId="14100"/>
          <ac:picMkLst>
            <pc:docMk/>
            <pc:sldMk cId="1932315752" sldId="283"/>
            <ac:picMk id="16" creationId="{006325CC-9010-EFEF-E194-6CD8E8CC7A97}"/>
          </ac:picMkLst>
        </pc:picChg>
      </pc:sldChg>
      <pc:sldChg chg="mod modShow">
        <pc:chgData name="Heinrike Gilles" userId="ac909c8a-f9f5-41af-b5fc-36e00a0173dd" providerId="ADAL" clId="{E3E7765D-2BA7-4B8B-A83E-04A5CBA34345}" dt="2023-07-16T14:15:20.844" v="689" actId="729"/>
        <pc:sldMkLst>
          <pc:docMk/>
          <pc:sldMk cId="1850895704" sldId="284"/>
        </pc:sldMkLst>
      </pc:sldChg>
      <pc:sldChg chg="add">
        <pc:chgData name="Heinrike Gilles" userId="ac909c8a-f9f5-41af-b5fc-36e00a0173dd" providerId="ADAL" clId="{E3E7765D-2BA7-4B8B-A83E-04A5CBA34345}" dt="2023-07-16T13:43:06.880" v="148" actId="2890"/>
        <pc:sldMkLst>
          <pc:docMk/>
          <pc:sldMk cId="2780420056" sldId="285"/>
        </pc:sldMkLst>
      </pc:sldChg>
      <pc:sldChg chg="addSp delSp modSp add mod modShow">
        <pc:chgData name="Heinrike Gilles" userId="ac909c8a-f9f5-41af-b5fc-36e00a0173dd" providerId="ADAL" clId="{E3E7765D-2BA7-4B8B-A83E-04A5CBA34345}" dt="2023-07-16T14:14:14.189" v="679" actId="20577"/>
        <pc:sldMkLst>
          <pc:docMk/>
          <pc:sldMk cId="4102809331" sldId="286"/>
        </pc:sldMkLst>
        <pc:spChg chg="mod">
          <ac:chgData name="Heinrike Gilles" userId="ac909c8a-f9f5-41af-b5fc-36e00a0173dd" providerId="ADAL" clId="{E3E7765D-2BA7-4B8B-A83E-04A5CBA34345}" dt="2023-07-16T14:12:25.332" v="611" actId="1076"/>
          <ac:spMkLst>
            <pc:docMk/>
            <pc:sldMk cId="4102809331" sldId="286"/>
            <ac:spMk id="3" creationId="{00000000-0000-0000-0000-000000000000}"/>
          </ac:spMkLst>
        </pc:spChg>
        <pc:spChg chg="add mod">
          <ac:chgData name="Heinrike Gilles" userId="ac909c8a-f9f5-41af-b5fc-36e00a0173dd" providerId="ADAL" clId="{E3E7765D-2BA7-4B8B-A83E-04A5CBA34345}" dt="2023-07-16T14:08:22.796" v="511" actId="1076"/>
          <ac:spMkLst>
            <pc:docMk/>
            <pc:sldMk cId="4102809331" sldId="286"/>
            <ac:spMk id="13" creationId="{8F9C874B-F3E3-98D1-B8F5-0C843A79833F}"/>
          </ac:spMkLst>
        </pc:spChg>
        <pc:spChg chg="add mod">
          <ac:chgData name="Heinrike Gilles" userId="ac909c8a-f9f5-41af-b5fc-36e00a0173dd" providerId="ADAL" clId="{E3E7765D-2BA7-4B8B-A83E-04A5CBA34345}" dt="2023-07-16T14:07:05.858" v="489" actId="20577"/>
          <ac:spMkLst>
            <pc:docMk/>
            <pc:sldMk cId="4102809331" sldId="286"/>
            <ac:spMk id="14" creationId="{299B7A1A-ED4A-4A86-74BD-119B3A6408FB}"/>
          </ac:spMkLst>
        </pc:spChg>
        <pc:spChg chg="add mod">
          <ac:chgData name="Heinrike Gilles" userId="ac909c8a-f9f5-41af-b5fc-36e00a0173dd" providerId="ADAL" clId="{E3E7765D-2BA7-4B8B-A83E-04A5CBA34345}" dt="2023-07-16T14:07:29.815" v="505" actId="14100"/>
          <ac:spMkLst>
            <pc:docMk/>
            <pc:sldMk cId="4102809331" sldId="286"/>
            <ac:spMk id="15" creationId="{35680370-C73D-914E-622D-05473FA25803}"/>
          </ac:spMkLst>
        </pc:spChg>
        <pc:spChg chg="add mod">
          <ac:chgData name="Heinrike Gilles" userId="ac909c8a-f9f5-41af-b5fc-36e00a0173dd" providerId="ADAL" clId="{E3E7765D-2BA7-4B8B-A83E-04A5CBA34345}" dt="2023-07-16T14:13:46.492" v="665" actId="20577"/>
          <ac:spMkLst>
            <pc:docMk/>
            <pc:sldMk cId="4102809331" sldId="286"/>
            <ac:spMk id="16" creationId="{F5F00F5E-82D9-581B-952B-80FB52655600}"/>
          </ac:spMkLst>
        </pc:spChg>
        <pc:spChg chg="add del mod">
          <ac:chgData name="Heinrike Gilles" userId="ac909c8a-f9f5-41af-b5fc-36e00a0173dd" providerId="ADAL" clId="{E3E7765D-2BA7-4B8B-A83E-04A5CBA34345}" dt="2023-07-16T14:10:05.121" v="514"/>
          <ac:spMkLst>
            <pc:docMk/>
            <pc:sldMk cId="4102809331" sldId="286"/>
            <ac:spMk id="17" creationId="{4249C9A6-5394-F5DA-C7FE-84586F28DBFD}"/>
          </ac:spMkLst>
        </pc:spChg>
        <pc:spChg chg="add mod">
          <ac:chgData name="Heinrike Gilles" userId="ac909c8a-f9f5-41af-b5fc-36e00a0173dd" providerId="ADAL" clId="{E3E7765D-2BA7-4B8B-A83E-04A5CBA34345}" dt="2023-07-16T14:12:18.558" v="609" actId="164"/>
          <ac:spMkLst>
            <pc:docMk/>
            <pc:sldMk cId="4102809331" sldId="286"/>
            <ac:spMk id="18" creationId="{D14F02B5-07C3-11E2-A0E7-976B1ACD0F9A}"/>
          </ac:spMkLst>
        </pc:spChg>
        <pc:spChg chg="add mod ord">
          <ac:chgData name="Heinrike Gilles" userId="ac909c8a-f9f5-41af-b5fc-36e00a0173dd" providerId="ADAL" clId="{E3E7765D-2BA7-4B8B-A83E-04A5CBA34345}" dt="2023-07-16T14:12:18.558" v="609" actId="164"/>
          <ac:spMkLst>
            <pc:docMk/>
            <pc:sldMk cId="4102809331" sldId="286"/>
            <ac:spMk id="19" creationId="{C1214B4A-70A9-5FB4-86EE-0DA51827D8E7}"/>
          </ac:spMkLst>
        </pc:spChg>
        <pc:spChg chg="add mod">
          <ac:chgData name="Heinrike Gilles" userId="ac909c8a-f9f5-41af-b5fc-36e00a0173dd" providerId="ADAL" clId="{E3E7765D-2BA7-4B8B-A83E-04A5CBA34345}" dt="2023-07-16T14:14:14.189" v="679" actId="20577"/>
          <ac:spMkLst>
            <pc:docMk/>
            <pc:sldMk cId="4102809331" sldId="286"/>
            <ac:spMk id="21" creationId="{82168EB8-DE64-E75D-6DFA-380101178D52}"/>
          </ac:spMkLst>
        </pc:spChg>
        <pc:grpChg chg="del">
          <ac:chgData name="Heinrike Gilles" userId="ac909c8a-f9f5-41af-b5fc-36e00a0173dd" providerId="ADAL" clId="{E3E7765D-2BA7-4B8B-A83E-04A5CBA34345}" dt="2023-07-16T14:06:45.248" v="479" actId="478"/>
          <ac:grpSpMkLst>
            <pc:docMk/>
            <pc:sldMk cId="4102809331" sldId="286"/>
            <ac:grpSpMk id="4" creationId="{00000000-0000-0000-0000-000000000000}"/>
          </ac:grpSpMkLst>
        </pc:grpChg>
        <pc:grpChg chg="del">
          <ac:chgData name="Heinrike Gilles" userId="ac909c8a-f9f5-41af-b5fc-36e00a0173dd" providerId="ADAL" clId="{E3E7765D-2BA7-4B8B-A83E-04A5CBA34345}" dt="2023-07-16T14:07:39.144" v="506" actId="478"/>
          <ac:grpSpMkLst>
            <pc:docMk/>
            <pc:sldMk cId="4102809331" sldId="286"/>
            <ac:grpSpMk id="7" creationId="{00000000-0000-0000-0000-000000000000}"/>
          </ac:grpSpMkLst>
        </pc:grpChg>
        <pc:grpChg chg="del">
          <ac:chgData name="Heinrike Gilles" userId="ac909c8a-f9f5-41af-b5fc-36e00a0173dd" providerId="ADAL" clId="{E3E7765D-2BA7-4B8B-A83E-04A5CBA34345}" dt="2023-07-16T14:07:42.941" v="507" actId="478"/>
          <ac:grpSpMkLst>
            <pc:docMk/>
            <pc:sldMk cId="4102809331" sldId="286"/>
            <ac:grpSpMk id="10" creationId="{00000000-0000-0000-0000-000000000000}"/>
          </ac:grpSpMkLst>
        </pc:grpChg>
        <pc:grpChg chg="add mod">
          <ac:chgData name="Heinrike Gilles" userId="ac909c8a-f9f5-41af-b5fc-36e00a0173dd" providerId="ADAL" clId="{E3E7765D-2BA7-4B8B-A83E-04A5CBA34345}" dt="2023-07-16T14:12:30.864" v="612" actId="1076"/>
          <ac:grpSpMkLst>
            <pc:docMk/>
            <pc:sldMk cId="4102809331" sldId="286"/>
            <ac:grpSpMk id="20" creationId="{BF979024-60ED-DD17-A079-4F158675D539}"/>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263D6-4648-4F73-B431-20F7AF2AA507}" type="datetimeFigureOut">
              <a:rPr lang="de-DE" smtClean="0"/>
              <a:t>17.07.2023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FFBEC-9BE9-479E-99AB-0E0620112F3C}" type="slidenum">
              <a:rPr lang="de-DE" smtClean="0"/>
              <a:t>‹Nr.›</a:t>
            </a:fld>
            <a:endParaRPr lang="de-DE"/>
          </a:p>
        </p:txBody>
      </p:sp>
    </p:spTree>
    <p:extLst>
      <p:ext uri="{BB962C8B-B14F-4D97-AF65-F5344CB8AC3E}">
        <p14:creationId xmlns:p14="http://schemas.microsoft.com/office/powerpoint/2010/main" val="3838479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lvl="0" indent="-342900" algn="l" rtl="0">
              <a:lnSpc>
                <a:spcPct val="120000"/>
              </a:lnSpc>
              <a:spcBef>
                <a:spcPts val="0"/>
              </a:spcBef>
              <a:spcAft>
                <a:spcPts val="0"/>
              </a:spcAft>
              <a:buClr>
                <a:srgbClr val="1F2328"/>
              </a:buClr>
              <a:buSzPts val="1800"/>
              <a:buFont typeface="Avenir"/>
              <a:buChar char="•"/>
            </a:pPr>
            <a:r>
              <a:rPr lang="en-GB" b="1" i="0" dirty="0">
                <a:solidFill>
                  <a:srgbClr val="1F2328"/>
                </a:solidFill>
                <a:latin typeface="Avenir"/>
                <a:ea typeface="Avenir"/>
                <a:cs typeface="Avenir"/>
                <a:sym typeface="Avenir"/>
              </a:rPr>
              <a:t>MNIST</a:t>
            </a:r>
            <a:r>
              <a:rPr lang="en-GB" i="0" dirty="0">
                <a:solidFill>
                  <a:srgbClr val="1F2328"/>
                </a:solidFill>
                <a:latin typeface="Avenir"/>
                <a:ea typeface="Avenir"/>
                <a:cs typeface="Avenir"/>
                <a:sym typeface="Avenir"/>
              </a:rPr>
              <a:t>: Modified National Institute of Standards and Technology database</a:t>
            </a:r>
            <a:endParaRPr lang="en-GB" dirty="0">
              <a:latin typeface="Avenir"/>
              <a:ea typeface="Avenir"/>
              <a:cs typeface="Avenir"/>
              <a:sym typeface="Avenir"/>
            </a:endParaRP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Training set </a:t>
            </a:r>
            <a:r>
              <a:rPr lang="en-GB" b="1" dirty="0">
                <a:latin typeface="Avenir"/>
                <a:ea typeface="Avenir"/>
                <a:cs typeface="Avenir"/>
                <a:sym typeface="Avenir"/>
              </a:rPr>
              <a:t>60.000 images</a:t>
            </a: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Test set </a:t>
            </a:r>
            <a:r>
              <a:rPr lang="en-GB" b="1" dirty="0">
                <a:latin typeface="Avenir"/>
                <a:ea typeface="Avenir"/>
                <a:cs typeface="Avenir"/>
                <a:sym typeface="Avenir"/>
              </a:rPr>
              <a:t>10.000 images</a:t>
            </a:r>
          </a:p>
          <a:p>
            <a:pPr marL="457200" lvl="0" indent="-342900" algn="l" rtl="0">
              <a:lnSpc>
                <a:spcPct val="120000"/>
              </a:lnSpc>
              <a:spcBef>
                <a:spcPts val="0"/>
              </a:spcBef>
              <a:spcAft>
                <a:spcPts val="0"/>
              </a:spcAft>
              <a:buSzPts val="1800"/>
              <a:buFont typeface="Avenir"/>
              <a:buChar char="•"/>
            </a:pPr>
            <a:r>
              <a:rPr lang="en-GB" b="1" dirty="0">
                <a:latin typeface="Avenir"/>
                <a:ea typeface="Avenir"/>
                <a:cs typeface="Avenir"/>
                <a:sym typeface="Avenir"/>
              </a:rPr>
              <a:t>28 x 28 pixels</a:t>
            </a:r>
            <a:r>
              <a:rPr lang="en-GB" dirty="0">
                <a:latin typeface="Avenir"/>
                <a:ea typeface="Avenir"/>
                <a:cs typeface="Avenir"/>
                <a:sym typeface="Avenir"/>
              </a:rPr>
              <a:t> grayscale</a:t>
            </a:r>
          </a:p>
          <a:p>
            <a:pPr marL="457200" lvl="0" indent="-342900" algn="l" rtl="0">
              <a:lnSpc>
                <a:spcPct val="120000"/>
              </a:lnSpc>
              <a:spcBef>
                <a:spcPts val="0"/>
              </a:spcBef>
              <a:spcAft>
                <a:spcPts val="0"/>
              </a:spcAft>
              <a:buSzPts val="1800"/>
              <a:buFont typeface="Avenir"/>
              <a:buChar char="•"/>
            </a:pPr>
            <a:r>
              <a:rPr lang="en-GB" b="1" dirty="0">
                <a:latin typeface="Avenir"/>
                <a:ea typeface="Avenir"/>
                <a:cs typeface="Avenir"/>
                <a:sym typeface="Avenir"/>
              </a:rPr>
              <a:t>10 different classes</a:t>
            </a:r>
            <a:r>
              <a:rPr lang="en-GB" dirty="0">
                <a:latin typeface="Avenir"/>
                <a:ea typeface="Avenir"/>
                <a:cs typeface="Avenir"/>
                <a:sym typeface="Avenir"/>
              </a:rPr>
              <a:t> (noted in first column) </a:t>
            </a:r>
          </a:p>
          <a:p>
            <a:pPr marL="457200" lvl="0" indent="-342900" algn="l" rtl="0">
              <a:lnSpc>
                <a:spcPct val="120000"/>
              </a:lnSpc>
              <a:spcBef>
                <a:spcPts val="0"/>
              </a:spcBef>
              <a:spcAft>
                <a:spcPts val="0"/>
              </a:spcAft>
              <a:buSzPts val="1800"/>
              <a:buFont typeface="Avenir"/>
              <a:buChar char="•"/>
            </a:pPr>
            <a:r>
              <a:rPr lang="en-GB" b="1" dirty="0">
                <a:latin typeface="Avenir"/>
                <a:ea typeface="Avenir"/>
                <a:cs typeface="Avenir"/>
                <a:sym typeface="Avenir"/>
              </a:rPr>
              <a:t>CSV files</a:t>
            </a:r>
            <a:r>
              <a:rPr lang="en-GB" dirty="0">
                <a:latin typeface="Avenir"/>
                <a:ea typeface="Avenir"/>
                <a:cs typeface="Avenir"/>
                <a:sym typeface="Avenir"/>
              </a:rPr>
              <a:t> (</a:t>
            </a:r>
            <a:r>
              <a:rPr lang="en-GB" i="0" dirty="0">
                <a:latin typeface="Avenir"/>
                <a:ea typeface="Avenir"/>
                <a:cs typeface="Avenir"/>
                <a:sym typeface="Avenir"/>
              </a:rPr>
              <a:t>Comma-separated values)</a:t>
            </a:r>
            <a:endParaRPr lang="en-GB" dirty="0">
              <a:latin typeface="Avenir"/>
              <a:ea typeface="Avenir"/>
              <a:cs typeface="Avenir"/>
              <a:sym typeface="Avenir"/>
            </a:endParaRP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Size-normalized &amp; </a:t>
            </a:r>
            <a:r>
              <a:rPr lang="en-GB" dirty="0" err="1">
                <a:latin typeface="Avenir"/>
                <a:ea typeface="Avenir"/>
                <a:cs typeface="Avenir"/>
                <a:sym typeface="Avenir"/>
              </a:rPr>
              <a:t>centered</a:t>
            </a:r>
            <a:r>
              <a:rPr lang="en-GB" dirty="0">
                <a:latin typeface="Avenir"/>
                <a:ea typeface="Avenir"/>
                <a:cs typeface="Avenir"/>
                <a:sym typeface="Avenir"/>
              </a:rPr>
              <a:t> (</a:t>
            </a:r>
            <a:r>
              <a:rPr lang="en-GB" b="1" dirty="0">
                <a:latin typeface="Avenir"/>
                <a:ea typeface="Avenir"/>
                <a:cs typeface="Avenir"/>
                <a:sym typeface="Avenir"/>
              </a:rPr>
              <a:t>visually</a:t>
            </a:r>
            <a:r>
              <a:rPr lang="en-GB" dirty="0">
                <a:latin typeface="Avenir"/>
                <a:ea typeface="Avenir"/>
                <a:cs typeface="Avenir"/>
                <a:sym typeface="Avenir"/>
              </a:rPr>
              <a:t>)</a:t>
            </a: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each row is one image with values from </a:t>
            </a:r>
            <a:r>
              <a:rPr lang="en-GB" b="1" dirty="0">
                <a:latin typeface="Avenir"/>
                <a:ea typeface="Avenir"/>
                <a:cs typeface="Avenir"/>
                <a:sym typeface="Avenir"/>
              </a:rPr>
              <a:t>0 to 255</a:t>
            </a:r>
            <a:endParaRPr lang="en-GB" b="1" dirty="0"/>
          </a:p>
          <a:p>
            <a:endParaRPr lang="de-DE" dirty="0"/>
          </a:p>
        </p:txBody>
      </p:sp>
      <p:sp>
        <p:nvSpPr>
          <p:cNvPr id="4" name="Foliennummernplatzhalter 3"/>
          <p:cNvSpPr>
            <a:spLocks noGrp="1"/>
          </p:cNvSpPr>
          <p:nvPr>
            <p:ph type="sldNum" sz="quarter" idx="5"/>
          </p:nvPr>
        </p:nvSpPr>
        <p:spPr/>
        <p:txBody>
          <a:bodyPr/>
          <a:lstStyle/>
          <a:p>
            <a:fld id="{75CFFBEC-9BE9-479E-99AB-0E0620112F3C}" type="slidenum">
              <a:rPr lang="de-DE" smtClean="0"/>
              <a:t>3</a:t>
            </a:fld>
            <a:endParaRPr lang="de-DE"/>
          </a:p>
        </p:txBody>
      </p:sp>
    </p:spTree>
    <p:extLst>
      <p:ext uri="{BB962C8B-B14F-4D97-AF65-F5344CB8AC3E}">
        <p14:creationId xmlns:p14="http://schemas.microsoft.com/office/powerpoint/2010/main" val="1008099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figure/Fashion-MNIST-Dataset-Images-with-Labels-and-Description-II-LITERATURE-REVIEW-In-image_fig1_340299295"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3" Type="http://schemas.openxmlformats.org/officeDocument/2006/relationships/image" Target="../media/image43.svg"/><Relationship Id="rId18" Type="http://schemas.openxmlformats.org/officeDocument/2006/relationships/image" Target="../media/image48.png"/><Relationship Id="rId26" Type="http://schemas.openxmlformats.org/officeDocument/2006/relationships/image" Target="../media/image56.png"/><Relationship Id="rId39" Type="http://schemas.openxmlformats.org/officeDocument/2006/relationships/image" Target="../media/image69.svg"/><Relationship Id="rId21" Type="http://schemas.openxmlformats.org/officeDocument/2006/relationships/image" Target="../media/image51.svg"/><Relationship Id="rId34" Type="http://schemas.openxmlformats.org/officeDocument/2006/relationships/image" Target="../media/image64.png"/><Relationship Id="rId42" Type="http://schemas.openxmlformats.org/officeDocument/2006/relationships/image" Target="../media/image72.png"/><Relationship Id="rId47" Type="http://schemas.openxmlformats.org/officeDocument/2006/relationships/image" Target="../media/image77.svg"/><Relationship Id="rId50" Type="http://schemas.openxmlformats.org/officeDocument/2006/relationships/image" Target="../media/image80.png"/><Relationship Id="rId55" Type="http://schemas.openxmlformats.org/officeDocument/2006/relationships/image" Target="../media/image85.svg"/><Relationship Id="rId7" Type="http://schemas.openxmlformats.org/officeDocument/2006/relationships/image" Target="../media/image37.svg"/><Relationship Id="rId2" Type="http://schemas.openxmlformats.org/officeDocument/2006/relationships/image" Target="../media/image32.png"/><Relationship Id="rId16" Type="http://schemas.openxmlformats.org/officeDocument/2006/relationships/image" Target="../media/image46.png"/><Relationship Id="rId29" Type="http://schemas.openxmlformats.org/officeDocument/2006/relationships/image" Target="../media/image59.svg"/><Relationship Id="rId11" Type="http://schemas.openxmlformats.org/officeDocument/2006/relationships/image" Target="../media/image41.svg"/><Relationship Id="rId24" Type="http://schemas.openxmlformats.org/officeDocument/2006/relationships/image" Target="../media/image54.png"/><Relationship Id="rId32" Type="http://schemas.openxmlformats.org/officeDocument/2006/relationships/image" Target="../media/image62.png"/><Relationship Id="rId37" Type="http://schemas.openxmlformats.org/officeDocument/2006/relationships/image" Target="../media/image67.svg"/><Relationship Id="rId40" Type="http://schemas.openxmlformats.org/officeDocument/2006/relationships/image" Target="../media/image70.png"/><Relationship Id="rId45" Type="http://schemas.openxmlformats.org/officeDocument/2006/relationships/image" Target="../media/image75.svg"/><Relationship Id="rId53" Type="http://schemas.openxmlformats.org/officeDocument/2006/relationships/image" Target="../media/image83.svg"/><Relationship Id="rId58" Type="http://schemas.openxmlformats.org/officeDocument/2006/relationships/image" Target="../media/image88.png"/><Relationship Id="rId5" Type="http://schemas.openxmlformats.org/officeDocument/2006/relationships/image" Target="../media/image35.svg"/><Relationship Id="rId61" Type="http://schemas.openxmlformats.org/officeDocument/2006/relationships/image" Target="../media/image91.svg"/><Relationship Id="rId19" Type="http://schemas.openxmlformats.org/officeDocument/2006/relationships/image" Target="../media/image49.sv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35" Type="http://schemas.openxmlformats.org/officeDocument/2006/relationships/image" Target="../media/image65.svg"/><Relationship Id="rId43" Type="http://schemas.openxmlformats.org/officeDocument/2006/relationships/image" Target="../media/image73.svg"/><Relationship Id="rId48" Type="http://schemas.openxmlformats.org/officeDocument/2006/relationships/image" Target="../media/image78.png"/><Relationship Id="rId56" Type="http://schemas.openxmlformats.org/officeDocument/2006/relationships/image" Target="../media/image86.png"/><Relationship Id="rId8" Type="http://schemas.openxmlformats.org/officeDocument/2006/relationships/image" Target="../media/image38.png"/><Relationship Id="rId51" Type="http://schemas.openxmlformats.org/officeDocument/2006/relationships/image" Target="../media/image81.svg"/><Relationship Id="rId3" Type="http://schemas.openxmlformats.org/officeDocument/2006/relationships/image" Target="../media/image33.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33" Type="http://schemas.openxmlformats.org/officeDocument/2006/relationships/image" Target="../media/image63.svg"/><Relationship Id="rId38" Type="http://schemas.openxmlformats.org/officeDocument/2006/relationships/image" Target="../media/image68.png"/><Relationship Id="rId46" Type="http://schemas.openxmlformats.org/officeDocument/2006/relationships/image" Target="../media/image76.png"/><Relationship Id="rId59" Type="http://schemas.openxmlformats.org/officeDocument/2006/relationships/image" Target="../media/image89.svg"/><Relationship Id="rId20" Type="http://schemas.openxmlformats.org/officeDocument/2006/relationships/image" Target="../media/image50.png"/><Relationship Id="rId41" Type="http://schemas.openxmlformats.org/officeDocument/2006/relationships/image" Target="../media/image71.svg"/><Relationship Id="rId54"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36.png"/><Relationship Id="rId15" Type="http://schemas.openxmlformats.org/officeDocument/2006/relationships/image" Target="../media/image45.svg"/><Relationship Id="rId23" Type="http://schemas.openxmlformats.org/officeDocument/2006/relationships/image" Target="../media/image53.svg"/><Relationship Id="rId28" Type="http://schemas.openxmlformats.org/officeDocument/2006/relationships/image" Target="../media/image58.png"/><Relationship Id="rId36" Type="http://schemas.openxmlformats.org/officeDocument/2006/relationships/image" Target="../media/image66.png"/><Relationship Id="rId49" Type="http://schemas.openxmlformats.org/officeDocument/2006/relationships/image" Target="../media/image79.svg"/><Relationship Id="rId57" Type="http://schemas.openxmlformats.org/officeDocument/2006/relationships/image" Target="../media/image87.svg"/><Relationship Id="rId10" Type="http://schemas.openxmlformats.org/officeDocument/2006/relationships/image" Target="../media/image40.png"/><Relationship Id="rId31" Type="http://schemas.openxmlformats.org/officeDocument/2006/relationships/image" Target="../media/image61.svg"/><Relationship Id="rId44" Type="http://schemas.openxmlformats.org/officeDocument/2006/relationships/image" Target="../media/image74.png"/><Relationship Id="rId52" Type="http://schemas.openxmlformats.org/officeDocument/2006/relationships/image" Target="../media/image82.png"/><Relationship Id="rId60" Type="http://schemas.openxmlformats.org/officeDocument/2006/relationships/image" Target="../media/image90.png"/><Relationship Id="rId4" Type="http://schemas.openxmlformats.org/officeDocument/2006/relationships/image" Target="../media/image34.png"/><Relationship Id="rId9" Type="http://schemas.openxmlformats.org/officeDocument/2006/relationships/image" Target="../media/image39.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00205" y="-191672"/>
            <a:ext cx="12971613" cy="10730908"/>
          </a:xfrm>
          <a:prstGeom prst="rect">
            <a:avLst/>
          </a:prstGeom>
          <a:solidFill>
            <a:srgbClr val="EB8208"/>
          </a:solidFill>
        </p:spPr>
        <p:txBody>
          <a:bodyPr/>
          <a:lstStyle/>
          <a:p>
            <a:endParaRPr lang="de-DE" dirty="0"/>
          </a:p>
        </p:txBody>
      </p:sp>
      <p:grpSp>
        <p:nvGrpSpPr>
          <p:cNvPr id="4" name="Group 4"/>
          <p:cNvGrpSpPr/>
          <p:nvPr/>
        </p:nvGrpSpPr>
        <p:grpSpPr>
          <a:xfrm>
            <a:off x="9144000" y="7785486"/>
            <a:ext cx="5472764" cy="834074"/>
            <a:chOff x="0" y="-38100"/>
            <a:chExt cx="7297018" cy="1112098"/>
          </a:xfrm>
        </p:grpSpPr>
        <p:sp>
          <p:nvSpPr>
            <p:cNvPr id="5" name="AutoShape 5"/>
            <p:cNvSpPr/>
            <p:nvPr/>
          </p:nvSpPr>
          <p:spPr>
            <a:xfrm rot="-10800000">
              <a:off x="0" y="11007"/>
              <a:ext cx="13435" cy="1013962"/>
            </a:xfrm>
            <a:prstGeom prst="rect">
              <a:avLst/>
            </a:prstGeom>
            <a:solidFill>
              <a:srgbClr val="FFFFFF"/>
            </a:solidFill>
          </p:spPr>
          <p:txBody>
            <a:bodyPr/>
            <a:lstStyle/>
            <a:p>
              <a:endParaRPr lang="de-DE"/>
            </a:p>
          </p:txBody>
        </p:sp>
        <p:sp>
          <p:nvSpPr>
            <p:cNvPr id="6" name="TextBox 6"/>
            <p:cNvSpPr txBox="1"/>
            <p:nvPr/>
          </p:nvSpPr>
          <p:spPr>
            <a:xfrm>
              <a:off x="230111" y="-38100"/>
              <a:ext cx="7066907" cy="1112098"/>
            </a:xfrm>
            <a:prstGeom prst="rect">
              <a:avLst/>
            </a:prstGeom>
          </p:spPr>
          <p:txBody>
            <a:bodyPr lIns="0" tIns="0" rIns="0" bIns="0" rtlCol="0" anchor="t">
              <a:spAutoFit/>
            </a:bodyPr>
            <a:lstStyle/>
            <a:p>
              <a:pPr>
                <a:lnSpc>
                  <a:spcPts val="3374"/>
                </a:lnSpc>
              </a:pPr>
              <a:r>
                <a:rPr lang="en-US" sz="2410" dirty="0">
                  <a:solidFill>
                    <a:srgbClr val="FFFFFF"/>
                  </a:solidFill>
                  <a:latin typeface="Open Sauce Light"/>
                </a:rPr>
                <a:t>Topic 01</a:t>
              </a:r>
            </a:p>
            <a:p>
              <a:pPr>
                <a:lnSpc>
                  <a:spcPts val="3374"/>
                </a:lnSpc>
              </a:pPr>
              <a:r>
                <a:rPr lang="en-US" sz="2410" dirty="0">
                  <a:solidFill>
                    <a:srgbClr val="FFFFFF"/>
                  </a:solidFill>
                  <a:latin typeface="Open Sauce Light"/>
                </a:rPr>
                <a:t>Group 04</a:t>
              </a:r>
            </a:p>
          </p:txBody>
        </p:sp>
      </p:grpSp>
      <p:sp>
        <p:nvSpPr>
          <p:cNvPr id="8" name="TextBox 8"/>
          <p:cNvSpPr txBox="1"/>
          <p:nvPr/>
        </p:nvSpPr>
        <p:spPr>
          <a:xfrm>
            <a:off x="9022766" y="2340524"/>
            <a:ext cx="8120732" cy="1256754"/>
          </a:xfrm>
          <a:prstGeom prst="rect">
            <a:avLst/>
          </a:prstGeom>
        </p:spPr>
        <p:txBody>
          <a:bodyPr lIns="0" tIns="0" rIns="0" bIns="0" rtlCol="0" anchor="t">
            <a:spAutoFit/>
          </a:bodyPr>
          <a:lstStyle/>
          <a:p>
            <a:pPr>
              <a:lnSpc>
                <a:spcPts val="9830"/>
              </a:lnSpc>
            </a:pPr>
            <a:endParaRPr lang="en-US" sz="8191" spc="-163" dirty="0">
              <a:solidFill>
                <a:srgbClr val="FFFFFF"/>
              </a:solidFill>
              <a:latin typeface="Ovo"/>
            </a:endParaRPr>
          </a:p>
        </p:txBody>
      </p:sp>
      <p:sp>
        <p:nvSpPr>
          <p:cNvPr id="10" name="Textfeld 9">
            <a:extLst>
              <a:ext uri="{FF2B5EF4-FFF2-40B4-BE49-F238E27FC236}">
                <a16:creationId xmlns:a16="http://schemas.microsoft.com/office/drawing/2014/main" id="{DA55DA75-28ED-5413-0F74-42F6EE0CD0B0}"/>
              </a:ext>
            </a:extLst>
          </p:cNvPr>
          <p:cNvSpPr txBox="1"/>
          <p:nvPr/>
        </p:nvSpPr>
        <p:spPr>
          <a:xfrm>
            <a:off x="8751174" y="3597278"/>
            <a:ext cx="9090916" cy="923330"/>
          </a:xfrm>
          <a:prstGeom prst="rect">
            <a:avLst/>
          </a:prstGeom>
          <a:noFill/>
        </p:spPr>
        <p:txBody>
          <a:bodyPr wrap="square" rtlCol="0">
            <a:spAutoFit/>
          </a:bodyPr>
          <a:lstStyle/>
          <a:p>
            <a:r>
              <a:rPr lang="de-DE" sz="5400" dirty="0" err="1">
                <a:solidFill>
                  <a:schemeClr val="bg1"/>
                </a:solidFill>
                <a:latin typeface="Ovo" panose="02020502070400060406" pitchFamily="18" charset="0"/>
              </a:rPr>
              <a:t>How</a:t>
            </a:r>
            <a:r>
              <a:rPr lang="de-DE" sz="5400" dirty="0">
                <a:solidFill>
                  <a:schemeClr val="bg1"/>
                </a:solidFill>
                <a:latin typeface="Ovo" panose="02020502070400060406" pitchFamily="18" charset="0"/>
              </a:rPr>
              <a:t> do </a:t>
            </a:r>
            <a:r>
              <a:rPr lang="de-DE" sz="5400" dirty="0" err="1">
                <a:solidFill>
                  <a:schemeClr val="bg1"/>
                </a:solidFill>
                <a:latin typeface="Ovo" panose="02020502070400060406" pitchFamily="18" charset="0"/>
              </a:rPr>
              <a:t>you</a:t>
            </a:r>
            <a:r>
              <a:rPr lang="de-DE" sz="5400" dirty="0">
                <a:solidFill>
                  <a:schemeClr val="bg1"/>
                </a:solidFill>
                <a:latin typeface="Ovo" panose="02020502070400060406" pitchFamily="18" charset="0"/>
              </a:rPr>
              <a:t> </a:t>
            </a:r>
            <a:r>
              <a:rPr lang="de-DE" sz="5400" dirty="0" err="1">
                <a:solidFill>
                  <a:schemeClr val="bg1"/>
                </a:solidFill>
                <a:latin typeface="Ovo" panose="02020502070400060406" pitchFamily="18" charset="0"/>
              </a:rPr>
              <a:t>know</a:t>
            </a:r>
            <a:r>
              <a:rPr lang="de-DE" sz="5400" dirty="0">
                <a:solidFill>
                  <a:schemeClr val="bg1"/>
                </a:solidFill>
                <a:latin typeface="Ovo" panose="02020502070400060406" pitchFamily="18" charset="0"/>
              </a:rPr>
              <a:t> </a:t>
            </a:r>
            <a:r>
              <a:rPr lang="de-DE" sz="5400" dirty="0" err="1">
                <a:solidFill>
                  <a:schemeClr val="bg1"/>
                </a:solidFill>
                <a:latin typeface="Ovo" panose="02020502070400060406" pitchFamily="18" charset="0"/>
              </a:rPr>
              <a:t>it‘s</a:t>
            </a:r>
            <a:r>
              <a:rPr lang="de-DE" sz="5400" dirty="0">
                <a:solidFill>
                  <a:schemeClr val="bg1"/>
                </a:solidFill>
                <a:latin typeface="Ovo" panose="02020502070400060406" pitchFamily="18" charset="0"/>
              </a:rPr>
              <a:t> a Shirt?</a:t>
            </a:r>
          </a:p>
        </p:txBody>
      </p:sp>
      <p:pic>
        <p:nvPicPr>
          <p:cNvPr id="12" name="Grafik 11" descr="Ein Bild, das Kunst, Muster, Quadrat, Schwarzweiß enthält.&#10;&#10;Automatisch generierte Beschreibung">
            <a:extLst>
              <a:ext uri="{FF2B5EF4-FFF2-40B4-BE49-F238E27FC236}">
                <a16:creationId xmlns:a16="http://schemas.microsoft.com/office/drawing/2014/main" id="{BCDFCD0F-F076-7541-A584-67B359CC7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82" y="1409700"/>
            <a:ext cx="7239000" cy="7308074"/>
          </a:xfrm>
          <a:prstGeom prst="rect">
            <a:avLst/>
          </a:prstGeom>
        </p:spPr>
      </p:pic>
      <p:sp>
        <p:nvSpPr>
          <p:cNvPr id="3" name="Textfeld 2">
            <a:extLst>
              <a:ext uri="{FF2B5EF4-FFF2-40B4-BE49-F238E27FC236}">
                <a16:creationId xmlns:a16="http://schemas.microsoft.com/office/drawing/2014/main" id="{E94A3A5F-B46E-4245-AC53-638C4D34651B}"/>
              </a:ext>
            </a:extLst>
          </p:cNvPr>
          <p:cNvSpPr txBox="1"/>
          <p:nvPr/>
        </p:nvSpPr>
        <p:spPr>
          <a:xfrm>
            <a:off x="9054152" y="4793286"/>
            <a:ext cx="8787938" cy="984885"/>
          </a:xfrm>
          <a:prstGeom prst="rect">
            <a:avLst/>
          </a:prstGeom>
          <a:noFill/>
        </p:spPr>
        <p:txBody>
          <a:bodyPr wrap="square" rtlCol="0">
            <a:spAutoFit/>
          </a:bodyPr>
          <a:lstStyle/>
          <a:p>
            <a:pPr algn="r"/>
            <a:r>
              <a:rPr lang="en-GB" sz="2000" dirty="0">
                <a:solidFill>
                  <a:schemeClr val="bg1"/>
                </a:solidFill>
                <a:latin typeface="Open Sauce Light" panose="020B0604020202020204" charset="0"/>
              </a:rPr>
              <a:t>Implementation and comparison of K-nearest </a:t>
            </a:r>
            <a:r>
              <a:rPr lang="en-GB" sz="2000" dirty="0" err="1">
                <a:solidFill>
                  <a:schemeClr val="bg1"/>
                </a:solidFill>
                <a:latin typeface="Open Sauce Light" panose="020B0604020202020204" charset="0"/>
              </a:rPr>
              <a:t>neighbors</a:t>
            </a:r>
            <a:r>
              <a:rPr lang="en-GB" sz="2000" dirty="0">
                <a:solidFill>
                  <a:schemeClr val="bg1"/>
                </a:solidFill>
                <a:latin typeface="Open Sauce Light" panose="020B0604020202020204" charset="0"/>
              </a:rPr>
              <a:t> (KNN) and convolutional neural network (CNN) for clothes recognition</a:t>
            </a:r>
            <a:endParaRPr lang="de-DE" sz="2000" dirty="0">
              <a:solidFill>
                <a:schemeClr val="bg1"/>
              </a:solidFill>
              <a:latin typeface="Open Sauce Light" panose="020B0604020202020204" charset="0"/>
            </a:endParaRPr>
          </a:p>
          <a:p>
            <a:endParaRPr lang="de-DE" dirty="0"/>
          </a:p>
        </p:txBody>
      </p:sp>
      <p:grpSp>
        <p:nvGrpSpPr>
          <p:cNvPr id="9" name="Group 4">
            <a:extLst>
              <a:ext uri="{FF2B5EF4-FFF2-40B4-BE49-F238E27FC236}">
                <a16:creationId xmlns:a16="http://schemas.microsoft.com/office/drawing/2014/main" id="{11C04122-2BE2-76C4-52F1-21D9A989793E}"/>
              </a:ext>
            </a:extLst>
          </p:cNvPr>
          <p:cNvGrpSpPr/>
          <p:nvPr/>
        </p:nvGrpSpPr>
        <p:grpSpPr>
          <a:xfrm>
            <a:off x="9143999" y="8792260"/>
            <a:ext cx="6248401" cy="1270091"/>
            <a:chOff x="0" y="-38100"/>
            <a:chExt cx="8331201" cy="1693454"/>
          </a:xfrm>
        </p:grpSpPr>
        <p:sp>
          <p:nvSpPr>
            <p:cNvPr id="11" name="AutoShape 5">
              <a:extLst>
                <a:ext uri="{FF2B5EF4-FFF2-40B4-BE49-F238E27FC236}">
                  <a16:creationId xmlns:a16="http://schemas.microsoft.com/office/drawing/2014/main" id="{F1BF3434-EE85-1649-7872-B02154D25EFF}"/>
                </a:ext>
              </a:extLst>
            </p:cNvPr>
            <p:cNvSpPr/>
            <p:nvPr/>
          </p:nvSpPr>
          <p:spPr>
            <a:xfrm rot="-10800000">
              <a:off x="0" y="11007"/>
              <a:ext cx="13435" cy="1013962"/>
            </a:xfrm>
            <a:prstGeom prst="rect">
              <a:avLst/>
            </a:prstGeom>
            <a:solidFill>
              <a:srgbClr val="FFFFFF"/>
            </a:solidFill>
          </p:spPr>
          <p:txBody>
            <a:bodyPr/>
            <a:lstStyle/>
            <a:p>
              <a:endParaRPr lang="de-DE"/>
            </a:p>
          </p:txBody>
        </p:sp>
        <p:sp>
          <p:nvSpPr>
            <p:cNvPr id="13" name="TextBox 6">
              <a:extLst>
                <a:ext uri="{FF2B5EF4-FFF2-40B4-BE49-F238E27FC236}">
                  <a16:creationId xmlns:a16="http://schemas.microsoft.com/office/drawing/2014/main" id="{DD63EAB2-53B9-16D7-C2A7-C3660B7EB0E2}"/>
                </a:ext>
              </a:extLst>
            </p:cNvPr>
            <p:cNvSpPr txBox="1"/>
            <p:nvPr/>
          </p:nvSpPr>
          <p:spPr>
            <a:xfrm>
              <a:off x="230111" y="-38100"/>
              <a:ext cx="8101090" cy="1693454"/>
            </a:xfrm>
            <a:prstGeom prst="rect">
              <a:avLst/>
            </a:prstGeom>
          </p:spPr>
          <p:txBody>
            <a:bodyPr wrap="square" lIns="0" tIns="0" rIns="0" bIns="0" rtlCol="0" anchor="t">
              <a:spAutoFit/>
            </a:bodyPr>
            <a:lstStyle/>
            <a:p>
              <a:pPr>
                <a:lnSpc>
                  <a:spcPts val="3374"/>
                </a:lnSpc>
              </a:pPr>
              <a:r>
                <a:rPr lang="de-DE" sz="2400" dirty="0">
                  <a:solidFill>
                    <a:schemeClr val="bg1"/>
                  </a:solidFill>
                  <a:latin typeface="Open Sauce Light" panose="020B0604020202020204" charset="0"/>
                </a:rPr>
                <a:t>Anastasia Warken, Bastian Mucha, Heinrike Gilles, Ole Decker</a:t>
              </a:r>
            </a:p>
            <a:p>
              <a:pPr>
                <a:lnSpc>
                  <a:spcPts val="3374"/>
                </a:lnSpc>
              </a:pPr>
              <a:endParaRPr lang="en-US" sz="2410" dirty="0">
                <a:solidFill>
                  <a:srgbClr val="FFFFFF"/>
                </a:solidFill>
                <a:latin typeface="Open Sauce Ligh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654000" cy="10286999"/>
          </a:xfrm>
          <a:prstGeom prst="rect">
            <a:avLst/>
          </a:prstGeom>
          <a:solidFill>
            <a:srgbClr val="EDEDED"/>
          </a:solidFill>
        </p:spPr>
        <p:txBody>
          <a:bodyPr/>
          <a:lstStyle/>
          <a:p>
            <a:pPr>
              <a:lnSpc>
                <a:spcPts val="2799"/>
              </a:lnSpc>
              <a:spcBef>
                <a:spcPct val="0"/>
              </a:spcBef>
            </a:pPr>
            <a:endParaRPr lang="en-US" sz="1800" dirty="0">
              <a:solidFill>
                <a:srgbClr val="3F4042"/>
              </a:solidFill>
              <a:latin typeface="Open Sauce Light"/>
            </a:endParaRPr>
          </a:p>
        </p:txBody>
      </p:sp>
      <p:sp>
        <p:nvSpPr>
          <p:cNvPr id="6" name="AutoShape 6"/>
          <p:cNvSpPr/>
          <p:nvPr/>
        </p:nvSpPr>
        <p:spPr>
          <a:xfrm>
            <a:off x="1028700" y="1028700"/>
            <a:ext cx="16230600" cy="9525"/>
          </a:xfrm>
          <a:prstGeom prst="rect">
            <a:avLst/>
          </a:prstGeom>
          <a:solidFill>
            <a:srgbClr val="3F4042"/>
          </a:solidFill>
        </p:spPr>
        <p:txBody>
          <a:bodyPr/>
          <a:lstStyle/>
          <a:p>
            <a:endParaRPr lang="de-DE"/>
          </a:p>
        </p:txBody>
      </p:sp>
      <p:sp>
        <p:nvSpPr>
          <p:cNvPr id="7" name="TextBox 7"/>
          <p:cNvSpPr txBox="1"/>
          <p:nvPr/>
        </p:nvSpPr>
        <p:spPr>
          <a:xfrm>
            <a:off x="959039" y="1205680"/>
            <a:ext cx="4222561" cy="2616101"/>
          </a:xfrm>
          <a:prstGeom prst="rect">
            <a:avLst/>
          </a:prstGeom>
        </p:spPr>
        <p:txBody>
          <a:bodyPr wrap="square" lIns="0" tIns="0" rIns="0" bIns="0" rtlCol="0" anchor="t">
            <a:spAutoFit/>
          </a:bodyPr>
          <a:lstStyle/>
          <a:p>
            <a:pPr marL="0" lvl="0" indent="0">
              <a:lnSpc>
                <a:spcPts val="10200"/>
              </a:lnSpc>
            </a:pPr>
            <a:r>
              <a:rPr lang="en-US" sz="8500" spc="-255" dirty="0">
                <a:solidFill>
                  <a:srgbClr val="3F4042"/>
                </a:solidFill>
                <a:latin typeface="Ovo"/>
              </a:rPr>
              <a:t>Our Team</a:t>
            </a:r>
          </a:p>
        </p:txBody>
      </p:sp>
      <p:grpSp>
        <p:nvGrpSpPr>
          <p:cNvPr id="8" name="Group 8"/>
          <p:cNvGrpSpPr/>
          <p:nvPr/>
        </p:nvGrpSpPr>
        <p:grpSpPr>
          <a:xfrm>
            <a:off x="944881" y="1416781"/>
            <a:ext cx="8771643" cy="5132420"/>
            <a:chOff x="-8257151" y="-63339"/>
            <a:chExt cx="11695526" cy="6843228"/>
          </a:xfrm>
        </p:grpSpPr>
        <p:sp>
          <p:nvSpPr>
            <p:cNvPr id="9" name="TextBox 9"/>
            <p:cNvSpPr txBox="1"/>
            <p:nvPr/>
          </p:nvSpPr>
          <p:spPr>
            <a:xfrm>
              <a:off x="-8257151" y="5384636"/>
              <a:ext cx="5537201" cy="1395253"/>
            </a:xfrm>
            <a:prstGeom prst="rect">
              <a:avLst/>
            </a:prstGeom>
          </p:spPr>
          <p:txBody>
            <a:bodyPr wrap="square" lIns="0" tIns="0" rIns="0" bIns="0" rtlCol="0" anchor="t">
              <a:spAutoFit/>
            </a:bodyPr>
            <a:lstStyle/>
            <a:p>
              <a:pPr>
                <a:lnSpc>
                  <a:spcPts val="2799"/>
                </a:lnSpc>
                <a:spcBef>
                  <a:spcPct val="0"/>
                </a:spcBef>
              </a:pPr>
              <a:r>
                <a:rPr lang="en-US" sz="1999" dirty="0">
                  <a:solidFill>
                    <a:srgbClr val="3F4042"/>
                  </a:solidFill>
                  <a:latin typeface="Open Sauce Light"/>
                </a:rPr>
                <a:t>CNN quickly reaches its limit when dealing with pictures of people wearing clothes</a:t>
              </a:r>
            </a:p>
          </p:txBody>
        </p:sp>
        <p:sp>
          <p:nvSpPr>
            <p:cNvPr id="10" name="TextBox 10"/>
            <p:cNvSpPr txBox="1"/>
            <p:nvPr/>
          </p:nvSpPr>
          <p:spPr>
            <a:xfrm>
              <a:off x="-169792" y="-63339"/>
              <a:ext cx="3608167" cy="508344"/>
            </a:xfrm>
            <a:prstGeom prst="rect">
              <a:avLst/>
            </a:prstGeom>
          </p:spPr>
          <p:txBody>
            <a:bodyPr lIns="0" tIns="0" rIns="0" bIns="0" rtlCol="0" anchor="t">
              <a:spAutoFit/>
            </a:bodyPr>
            <a:lstStyle/>
            <a:p>
              <a:pPr marL="0" lvl="0" indent="0">
                <a:lnSpc>
                  <a:spcPts val="3238"/>
                </a:lnSpc>
                <a:spcBef>
                  <a:spcPct val="0"/>
                </a:spcBef>
              </a:pPr>
              <a:r>
                <a:rPr lang="en-US" sz="2491" spc="-74" dirty="0">
                  <a:solidFill>
                    <a:srgbClr val="EB8208"/>
                  </a:solidFill>
                  <a:latin typeface="Open Sauce Medium"/>
                </a:rPr>
                <a:t>Ole Decker</a:t>
              </a:r>
            </a:p>
          </p:txBody>
        </p:sp>
      </p:grpSp>
      <p:grpSp>
        <p:nvGrpSpPr>
          <p:cNvPr id="11" name="Group 11"/>
          <p:cNvGrpSpPr/>
          <p:nvPr/>
        </p:nvGrpSpPr>
        <p:grpSpPr>
          <a:xfrm>
            <a:off x="9144000" y="1442854"/>
            <a:ext cx="5754124" cy="381258"/>
            <a:chOff x="-1686214" y="-28575"/>
            <a:chExt cx="7672167" cy="508344"/>
          </a:xfrm>
        </p:grpSpPr>
        <p:sp>
          <p:nvSpPr>
            <p:cNvPr id="12" name="TextBox 12"/>
            <p:cNvSpPr txBox="1"/>
            <p:nvPr/>
          </p:nvSpPr>
          <p:spPr>
            <a:xfrm>
              <a:off x="-1686214" y="6188"/>
              <a:ext cx="3608167" cy="438817"/>
            </a:xfrm>
            <a:prstGeom prst="rect">
              <a:avLst/>
            </a:prstGeom>
          </p:spPr>
          <p:txBody>
            <a:bodyPr lIns="0" tIns="0" rIns="0" bIns="0" rtlCol="0" anchor="t">
              <a:spAutoFit/>
            </a:bodyPr>
            <a:lstStyle/>
            <a:p>
              <a:pPr>
                <a:lnSpc>
                  <a:spcPts val="2799"/>
                </a:lnSpc>
                <a:spcBef>
                  <a:spcPct val="0"/>
                </a:spcBef>
              </a:pPr>
              <a:r>
                <a:rPr lang="en-US" sz="1999" dirty="0">
                  <a:solidFill>
                    <a:srgbClr val="3F4042"/>
                  </a:solidFill>
                  <a:latin typeface="Open Sauce Light"/>
                </a:rPr>
                <a:t>Shirt</a:t>
              </a:r>
            </a:p>
          </p:txBody>
        </p:sp>
        <p:sp>
          <p:nvSpPr>
            <p:cNvPr id="13" name="TextBox 13"/>
            <p:cNvSpPr txBox="1"/>
            <p:nvPr/>
          </p:nvSpPr>
          <p:spPr>
            <a:xfrm>
              <a:off x="2377786" y="-28575"/>
              <a:ext cx="3608167" cy="508344"/>
            </a:xfrm>
            <a:prstGeom prst="rect">
              <a:avLst/>
            </a:prstGeom>
          </p:spPr>
          <p:txBody>
            <a:bodyPr lIns="0" tIns="0" rIns="0" bIns="0" rtlCol="0" anchor="t">
              <a:spAutoFit/>
            </a:bodyPr>
            <a:lstStyle/>
            <a:p>
              <a:pPr marL="0" lvl="0" indent="0">
                <a:lnSpc>
                  <a:spcPts val="3238"/>
                </a:lnSpc>
                <a:spcBef>
                  <a:spcPct val="0"/>
                </a:spcBef>
              </a:pPr>
              <a:r>
                <a:rPr lang="en-US" sz="2491" spc="-74" dirty="0" err="1">
                  <a:solidFill>
                    <a:srgbClr val="EB8208"/>
                  </a:solidFill>
                  <a:latin typeface="Open Sauce Medium"/>
                </a:rPr>
                <a:t>Heinrike</a:t>
              </a:r>
              <a:r>
                <a:rPr lang="en-US" sz="2491" spc="-74" dirty="0">
                  <a:solidFill>
                    <a:srgbClr val="EB8208"/>
                  </a:solidFill>
                  <a:latin typeface="Open Sauce Medium"/>
                </a:rPr>
                <a:t> Gilles</a:t>
              </a:r>
            </a:p>
          </p:txBody>
        </p:sp>
      </p:grpSp>
      <p:grpSp>
        <p:nvGrpSpPr>
          <p:cNvPr id="14" name="Group 14"/>
          <p:cNvGrpSpPr/>
          <p:nvPr/>
        </p:nvGrpSpPr>
        <p:grpSpPr>
          <a:xfrm>
            <a:off x="12192000" y="1468926"/>
            <a:ext cx="5415585" cy="4384316"/>
            <a:chOff x="-1983436" y="6187"/>
            <a:chExt cx="7220781" cy="5845757"/>
          </a:xfrm>
        </p:grpSpPr>
        <p:sp>
          <p:nvSpPr>
            <p:cNvPr id="15" name="TextBox 15"/>
            <p:cNvSpPr txBox="1"/>
            <p:nvPr/>
          </p:nvSpPr>
          <p:spPr>
            <a:xfrm>
              <a:off x="1629178" y="6187"/>
              <a:ext cx="3608167" cy="438818"/>
            </a:xfrm>
            <a:prstGeom prst="rect">
              <a:avLst/>
            </a:prstGeom>
          </p:spPr>
          <p:txBody>
            <a:bodyPr lIns="0" tIns="0" rIns="0" bIns="0" rtlCol="0" anchor="t">
              <a:spAutoFit/>
            </a:bodyPr>
            <a:lstStyle/>
            <a:p>
              <a:pPr>
                <a:lnSpc>
                  <a:spcPts val="2799"/>
                </a:lnSpc>
                <a:spcBef>
                  <a:spcPct val="0"/>
                </a:spcBef>
              </a:pPr>
              <a:r>
                <a:rPr lang="en-US" sz="1999" dirty="0">
                  <a:solidFill>
                    <a:srgbClr val="3F4042"/>
                  </a:solidFill>
                  <a:latin typeface="Open Sauce Light"/>
                </a:rPr>
                <a:t>Trouser</a:t>
              </a:r>
            </a:p>
          </p:txBody>
        </p:sp>
        <p:sp>
          <p:nvSpPr>
            <p:cNvPr id="16" name="TextBox 16"/>
            <p:cNvSpPr txBox="1"/>
            <p:nvPr/>
          </p:nvSpPr>
          <p:spPr>
            <a:xfrm>
              <a:off x="-1983436" y="5343600"/>
              <a:ext cx="3608167" cy="508344"/>
            </a:xfrm>
            <a:prstGeom prst="rect">
              <a:avLst/>
            </a:prstGeom>
          </p:spPr>
          <p:txBody>
            <a:bodyPr lIns="0" tIns="0" rIns="0" bIns="0" rtlCol="0" anchor="t">
              <a:spAutoFit/>
            </a:bodyPr>
            <a:lstStyle/>
            <a:p>
              <a:pPr marL="0" lvl="0" indent="0">
                <a:lnSpc>
                  <a:spcPts val="3238"/>
                </a:lnSpc>
                <a:spcBef>
                  <a:spcPct val="0"/>
                </a:spcBef>
              </a:pPr>
              <a:r>
                <a:rPr lang="en-US" sz="2491" spc="-74" dirty="0">
                  <a:solidFill>
                    <a:srgbClr val="EB8208"/>
                  </a:solidFill>
                  <a:latin typeface="Open Sauce Medium"/>
                </a:rPr>
                <a:t>Anastasia </a:t>
              </a:r>
              <a:r>
                <a:rPr lang="en-US" sz="2491" spc="-74" dirty="0" err="1">
                  <a:solidFill>
                    <a:srgbClr val="EB8208"/>
                  </a:solidFill>
                  <a:latin typeface="Open Sauce Medium"/>
                </a:rPr>
                <a:t>Warken</a:t>
              </a:r>
              <a:endParaRPr lang="en-US" sz="2491" spc="-74" dirty="0">
                <a:solidFill>
                  <a:srgbClr val="EB8208"/>
                </a:solidFill>
                <a:latin typeface="Open Sauce Medium"/>
              </a:endParaRPr>
            </a:p>
          </p:txBody>
        </p:sp>
      </p:grpSp>
      <p:sp>
        <p:nvSpPr>
          <p:cNvPr id="17" name="TextBox 16">
            <a:extLst>
              <a:ext uri="{FF2B5EF4-FFF2-40B4-BE49-F238E27FC236}">
                <a16:creationId xmlns:a16="http://schemas.microsoft.com/office/drawing/2014/main" id="{47DFFAC9-374D-B053-DBC0-5B573741CCB9}"/>
              </a:ext>
            </a:extLst>
          </p:cNvPr>
          <p:cNvSpPr txBox="1"/>
          <p:nvPr/>
        </p:nvSpPr>
        <p:spPr>
          <a:xfrm>
            <a:off x="7010400" y="5471984"/>
            <a:ext cx="2706125" cy="381258"/>
          </a:xfrm>
          <a:prstGeom prst="rect">
            <a:avLst/>
          </a:prstGeom>
        </p:spPr>
        <p:txBody>
          <a:bodyPr lIns="0" tIns="0" rIns="0" bIns="0" rtlCol="0" anchor="t">
            <a:spAutoFit/>
          </a:bodyPr>
          <a:lstStyle/>
          <a:p>
            <a:pPr marL="0" lvl="0" indent="0">
              <a:lnSpc>
                <a:spcPts val="3238"/>
              </a:lnSpc>
              <a:spcBef>
                <a:spcPct val="0"/>
              </a:spcBef>
            </a:pPr>
            <a:r>
              <a:rPr lang="en-US" sz="2491" spc="-74">
                <a:solidFill>
                  <a:srgbClr val="EB8208"/>
                </a:solidFill>
                <a:latin typeface="Open Sauce Medium"/>
              </a:rPr>
              <a:t>Bastian Mucha</a:t>
            </a:r>
            <a:endParaRPr lang="en-US" sz="2491" spc="-74" dirty="0">
              <a:solidFill>
                <a:srgbClr val="EB8208"/>
              </a:solidFill>
              <a:latin typeface="Open Sauce Medium"/>
            </a:endParaRPr>
          </a:p>
        </p:txBody>
      </p:sp>
      <p:sp>
        <p:nvSpPr>
          <p:cNvPr id="22" name="Textfeld 21">
            <a:extLst>
              <a:ext uri="{FF2B5EF4-FFF2-40B4-BE49-F238E27FC236}">
                <a16:creationId xmlns:a16="http://schemas.microsoft.com/office/drawing/2014/main" id="{754F67A5-FC33-AFB5-9880-B749355BE27F}"/>
              </a:ext>
            </a:extLst>
          </p:cNvPr>
          <p:cNvSpPr txBox="1"/>
          <p:nvPr/>
        </p:nvSpPr>
        <p:spPr>
          <a:xfrm>
            <a:off x="9144000" y="5471984"/>
            <a:ext cx="2057400" cy="400110"/>
          </a:xfrm>
          <a:prstGeom prst="rect">
            <a:avLst/>
          </a:prstGeom>
          <a:noFill/>
        </p:spPr>
        <p:txBody>
          <a:bodyPr wrap="square">
            <a:spAutoFit/>
          </a:bodyPr>
          <a:lstStyle/>
          <a:p>
            <a:r>
              <a:rPr lang="en-US" sz="2000" dirty="0">
                <a:solidFill>
                  <a:srgbClr val="3F4042"/>
                </a:solidFill>
                <a:latin typeface="Open Sauce Light"/>
              </a:rPr>
              <a:t>Sandal</a:t>
            </a:r>
            <a:endParaRPr lang="de-DE" dirty="0"/>
          </a:p>
        </p:txBody>
      </p:sp>
      <p:sp>
        <p:nvSpPr>
          <p:cNvPr id="24" name="Textfeld 23">
            <a:extLst>
              <a:ext uri="{FF2B5EF4-FFF2-40B4-BE49-F238E27FC236}">
                <a16:creationId xmlns:a16="http://schemas.microsoft.com/office/drawing/2014/main" id="{E10113D7-088A-FBAF-D96E-C186A9746BD7}"/>
              </a:ext>
            </a:extLst>
          </p:cNvPr>
          <p:cNvSpPr txBox="1"/>
          <p:nvPr/>
        </p:nvSpPr>
        <p:spPr>
          <a:xfrm>
            <a:off x="14898124" y="5502762"/>
            <a:ext cx="9144000" cy="400110"/>
          </a:xfrm>
          <a:prstGeom prst="rect">
            <a:avLst/>
          </a:prstGeom>
          <a:noFill/>
        </p:spPr>
        <p:txBody>
          <a:bodyPr wrap="square">
            <a:spAutoFit/>
          </a:bodyPr>
          <a:lstStyle/>
          <a:p>
            <a:r>
              <a:rPr lang="en-US" sz="2000" dirty="0">
                <a:solidFill>
                  <a:srgbClr val="3F4042"/>
                </a:solidFill>
                <a:latin typeface="Open Sauce Light"/>
              </a:rPr>
              <a:t>Ankle Boot</a:t>
            </a:r>
            <a:endParaRPr lang="de-DE" dirty="0"/>
          </a:p>
        </p:txBody>
      </p:sp>
      <p:pic>
        <p:nvPicPr>
          <p:cNvPr id="26" name="Grafik 25">
            <a:extLst>
              <a:ext uri="{FF2B5EF4-FFF2-40B4-BE49-F238E27FC236}">
                <a16:creationId xmlns:a16="http://schemas.microsoft.com/office/drawing/2014/main" id="{0E88A5A1-2463-61AA-C902-771A6523090F}"/>
              </a:ext>
            </a:extLst>
          </p:cNvPr>
          <p:cNvPicPr>
            <a:picLocks noChangeAspect="1"/>
          </p:cNvPicPr>
          <p:nvPr/>
        </p:nvPicPr>
        <p:blipFill>
          <a:blip r:embed="rId2"/>
          <a:stretch>
            <a:fillRect/>
          </a:stretch>
        </p:blipFill>
        <p:spPr>
          <a:xfrm>
            <a:off x="5835813" y="6068845"/>
            <a:ext cx="2706125" cy="2706125"/>
          </a:xfrm>
          <a:prstGeom prst="rect">
            <a:avLst/>
          </a:prstGeom>
        </p:spPr>
      </p:pic>
      <p:pic>
        <p:nvPicPr>
          <p:cNvPr id="28" name="Grafik 27">
            <a:extLst>
              <a:ext uri="{FF2B5EF4-FFF2-40B4-BE49-F238E27FC236}">
                <a16:creationId xmlns:a16="http://schemas.microsoft.com/office/drawing/2014/main" id="{D7ED7AC8-A564-9F7B-9DEF-AA72E9F2A5B3}"/>
              </a:ext>
            </a:extLst>
          </p:cNvPr>
          <p:cNvPicPr>
            <a:picLocks noChangeAspect="1"/>
          </p:cNvPicPr>
          <p:nvPr/>
        </p:nvPicPr>
        <p:blipFill>
          <a:blip r:embed="rId3"/>
          <a:stretch>
            <a:fillRect/>
          </a:stretch>
        </p:blipFill>
        <p:spPr>
          <a:xfrm>
            <a:off x="11638125" y="2040721"/>
            <a:ext cx="2575452" cy="2575452"/>
          </a:xfrm>
          <a:prstGeom prst="rect">
            <a:avLst/>
          </a:prstGeom>
        </p:spPr>
      </p:pic>
      <p:pic>
        <p:nvPicPr>
          <p:cNvPr id="30" name="Grafik 29">
            <a:extLst>
              <a:ext uri="{FF2B5EF4-FFF2-40B4-BE49-F238E27FC236}">
                <a16:creationId xmlns:a16="http://schemas.microsoft.com/office/drawing/2014/main" id="{16AEFBB7-7FC0-A732-7C21-C5273C7D94CB}"/>
              </a:ext>
            </a:extLst>
          </p:cNvPr>
          <p:cNvPicPr>
            <a:picLocks noChangeAspect="1"/>
          </p:cNvPicPr>
          <p:nvPr/>
        </p:nvPicPr>
        <p:blipFill>
          <a:blip r:embed="rId4"/>
          <a:stretch>
            <a:fillRect/>
          </a:stretch>
        </p:blipFill>
        <p:spPr>
          <a:xfrm>
            <a:off x="5911149" y="2114071"/>
            <a:ext cx="2478686" cy="2478686"/>
          </a:xfrm>
          <a:prstGeom prst="rect">
            <a:avLst/>
          </a:prstGeom>
        </p:spPr>
      </p:pic>
      <p:pic>
        <p:nvPicPr>
          <p:cNvPr id="32" name="Grafik 31">
            <a:extLst>
              <a:ext uri="{FF2B5EF4-FFF2-40B4-BE49-F238E27FC236}">
                <a16:creationId xmlns:a16="http://schemas.microsoft.com/office/drawing/2014/main" id="{3169D69F-9E6D-BFBC-CA89-F85750AFD544}"/>
              </a:ext>
            </a:extLst>
          </p:cNvPr>
          <p:cNvPicPr>
            <a:picLocks noChangeAspect="1"/>
          </p:cNvPicPr>
          <p:nvPr/>
        </p:nvPicPr>
        <p:blipFill>
          <a:blip r:embed="rId5"/>
          <a:stretch>
            <a:fillRect/>
          </a:stretch>
        </p:blipFill>
        <p:spPr>
          <a:xfrm>
            <a:off x="11638125" y="6135519"/>
            <a:ext cx="2706125" cy="2706125"/>
          </a:xfrm>
          <a:prstGeom prst="rect">
            <a:avLst/>
          </a:prstGeom>
        </p:spPr>
      </p:pic>
      <p:pic>
        <p:nvPicPr>
          <p:cNvPr id="34" name="Grafik 33">
            <a:extLst>
              <a:ext uri="{FF2B5EF4-FFF2-40B4-BE49-F238E27FC236}">
                <a16:creationId xmlns:a16="http://schemas.microsoft.com/office/drawing/2014/main" id="{D2C338BB-4C91-A7E5-F686-8AE1BAC9F12E}"/>
              </a:ext>
            </a:extLst>
          </p:cNvPr>
          <p:cNvPicPr>
            <a:picLocks noChangeAspect="1"/>
          </p:cNvPicPr>
          <p:nvPr/>
        </p:nvPicPr>
        <p:blipFill>
          <a:blip r:embed="rId6"/>
          <a:stretch>
            <a:fillRect/>
          </a:stretch>
        </p:blipFill>
        <p:spPr>
          <a:xfrm>
            <a:off x="8541938" y="1948962"/>
            <a:ext cx="2857524" cy="2866054"/>
          </a:xfrm>
          <a:prstGeom prst="rect">
            <a:avLst/>
          </a:prstGeom>
        </p:spPr>
      </p:pic>
      <p:pic>
        <p:nvPicPr>
          <p:cNvPr id="36" name="Grafik 35">
            <a:extLst>
              <a:ext uri="{FF2B5EF4-FFF2-40B4-BE49-F238E27FC236}">
                <a16:creationId xmlns:a16="http://schemas.microsoft.com/office/drawing/2014/main" id="{3B084B00-06AB-84AC-AC36-EB6101F86255}"/>
              </a:ext>
            </a:extLst>
          </p:cNvPr>
          <p:cNvPicPr>
            <a:picLocks noChangeAspect="1"/>
          </p:cNvPicPr>
          <p:nvPr/>
        </p:nvPicPr>
        <p:blipFill>
          <a:blip r:embed="rId7"/>
          <a:stretch>
            <a:fillRect/>
          </a:stretch>
        </p:blipFill>
        <p:spPr>
          <a:xfrm>
            <a:off x="14232627" y="5933650"/>
            <a:ext cx="3561896" cy="3248450"/>
          </a:xfrm>
          <a:prstGeom prst="rect">
            <a:avLst/>
          </a:prstGeom>
        </p:spPr>
      </p:pic>
      <p:pic>
        <p:nvPicPr>
          <p:cNvPr id="38" name="Grafik 37">
            <a:extLst>
              <a:ext uri="{FF2B5EF4-FFF2-40B4-BE49-F238E27FC236}">
                <a16:creationId xmlns:a16="http://schemas.microsoft.com/office/drawing/2014/main" id="{57ACD61D-9C7F-FFA8-B024-B8EE795ED247}"/>
              </a:ext>
            </a:extLst>
          </p:cNvPr>
          <p:cNvPicPr>
            <a:picLocks noChangeAspect="1"/>
          </p:cNvPicPr>
          <p:nvPr/>
        </p:nvPicPr>
        <p:blipFill>
          <a:blip r:embed="rId8"/>
          <a:stretch>
            <a:fillRect/>
          </a:stretch>
        </p:blipFill>
        <p:spPr>
          <a:xfrm>
            <a:off x="14213577" y="1840660"/>
            <a:ext cx="3236223" cy="3093516"/>
          </a:xfrm>
          <a:prstGeom prst="rect">
            <a:avLst/>
          </a:prstGeom>
        </p:spPr>
      </p:pic>
      <p:pic>
        <p:nvPicPr>
          <p:cNvPr id="40" name="Grafik 39">
            <a:extLst>
              <a:ext uri="{FF2B5EF4-FFF2-40B4-BE49-F238E27FC236}">
                <a16:creationId xmlns:a16="http://schemas.microsoft.com/office/drawing/2014/main" id="{9696E732-D686-ADF4-6A98-8F80E692CC4C}"/>
              </a:ext>
            </a:extLst>
          </p:cNvPr>
          <p:cNvPicPr>
            <a:picLocks noChangeAspect="1"/>
          </p:cNvPicPr>
          <p:nvPr/>
        </p:nvPicPr>
        <p:blipFill>
          <a:blip r:embed="rId9"/>
          <a:stretch>
            <a:fillRect/>
          </a:stretch>
        </p:blipFill>
        <p:spPr>
          <a:xfrm>
            <a:off x="8389835" y="5992862"/>
            <a:ext cx="3192565" cy="30690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0"/>
            <a:ext cx="18475233" cy="1403621"/>
          </a:xfrm>
          <a:prstGeom prst="rect">
            <a:avLst/>
          </a:prstGeom>
          <a:solidFill>
            <a:srgbClr val="EB8208"/>
          </a:solidFill>
        </p:spPr>
        <p:txBody>
          <a:bodyPr/>
          <a:lstStyle/>
          <a:p>
            <a:endParaRPr lang="de-DE"/>
          </a:p>
        </p:txBody>
      </p:sp>
      <p:sp>
        <p:nvSpPr>
          <p:cNvPr id="3" name="TextBox 3"/>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grpSp>
        <p:nvGrpSpPr>
          <p:cNvPr id="4" name="Group 4"/>
          <p:cNvGrpSpPr/>
          <p:nvPr/>
        </p:nvGrpSpPr>
        <p:grpSpPr>
          <a:xfrm>
            <a:off x="1028700" y="3123086"/>
            <a:ext cx="10338699" cy="5082826"/>
            <a:chOff x="0" y="0"/>
            <a:chExt cx="13784932" cy="6777101"/>
          </a:xfrm>
        </p:grpSpPr>
        <p:sp>
          <p:nvSpPr>
            <p:cNvPr id="5" name="TextBox 5"/>
            <p:cNvSpPr txBox="1"/>
            <p:nvPr/>
          </p:nvSpPr>
          <p:spPr>
            <a:xfrm>
              <a:off x="0" y="-9525"/>
              <a:ext cx="8105465" cy="536998"/>
            </a:xfrm>
            <a:prstGeom prst="rect">
              <a:avLst/>
            </a:prstGeom>
          </p:spPr>
          <p:txBody>
            <a:bodyPr lIns="0" tIns="0" rIns="0" bIns="0" rtlCol="0" anchor="t">
              <a:spAutoFit/>
            </a:bodyPr>
            <a:lstStyle/>
            <a:p>
              <a:pPr marL="0" lvl="0" indent="0">
                <a:lnSpc>
                  <a:spcPts val="3379"/>
                </a:lnSpc>
              </a:pPr>
              <a:r>
                <a:rPr lang="en-US" sz="2599" spc="129">
                  <a:solidFill>
                    <a:srgbClr val="EB8208"/>
                  </a:solidFill>
                  <a:latin typeface="Open Sauce Bold"/>
                </a:rPr>
                <a:t>WIE GELANGEN WIR DORTHIN?</a:t>
              </a:r>
            </a:p>
          </p:txBody>
        </p:sp>
        <p:sp>
          <p:nvSpPr>
            <p:cNvPr id="6" name="TextBox 6"/>
            <p:cNvSpPr txBox="1"/>
            <p:nvPr/>
          </p:nvSpPr>
          <p:spPr>
            <a:xfrm>
              <a:off x="0" y="1492948"/>
              <a:ext cx="13784932" cy="4644318"/>
            </a:xfrm>
            <a:prstGeom prst="rect">
              <a:avLst/>
            </a:prstGeom>
          </p:spPr>
          <p:txBody>
            <a:bodyPr lIns="0" tIns="0" rIns="0" bIns="0" rtlCol="0" anchor="t">
              <a:spAutoFit/>
            </a:bodyPr>
            <a:lstStyle/>
            <a:p>
              <a:pPr>
                <a:lnSpc>
                  <a:spcPts val="6963"/>
                </a:lnSpc>
              </a:pPr>
              <a:r>
                <a:rPr lang="en-US" sz="5356">
                  <a:solidFill>
                    <a:srgbClr val="3F4042"/>
                  </a:solidFill>
                  <a:latin typeface="Ovo"/>
                </a:rPr>
                <a:t>Wir wollen die Ziele des Unternehmens und die drei Hauptschritte, um sie zu erreichen, im Hinterkopf behalten.</a:t>
              </a:r>
            </a:p>
          </p:txBody>
        </p:sp>
      </p:grpSp>
      <p:sp>
        <p:nvSpPr>
          <p:cNvPr id="7" name="Freeform 7"/>
          <p:cNvSpPr/>
          <p:nvPr/>
        </p:nvSpPr>
        <p:spPr>
          <a:xfrm>
            <a:off x="13296391" y="1403621"/>
            <a:ext cx="5178841" cy="9011450"/>
          </a:xfrm>
          <a:custGeom>
            <a:avLst/>
            <a:gdLst/>
            <a:ahLst/>
            <a:cxnLst/>
            <a:rect l="l" t="t" r="r" b="b"/>
            <a:pathLst>
              <a:path w="5178841" h="9011450">
                <a:moveTo>
                  <a:pt x="0" y="0"/>
                </a:moveTo>
                <a:lnTo>
                  <a:pt x="5178842" y="0"/>
                </a:lnTo>
                <a:lnTo>
                  <a:pt x="5178842" y="9011450"/>
                </a:lnTo>
                <a:lnTo>
                  <a:pt x="0" y="9011450"/>
                </a:lnTo>
                <a:lnTo>
                  <a:pt x="0" y="0"/>
                </a:lnTo>
                <a:close/>
              </a:path>
            </a:pathLst>
          </a:custGeom>
          <a:blipFill>
            <a:blip r:embed="rId2"/>
            <a:stretch>
              <a:fillRect l="-13625" r="-2377"/>
            </a:stretch>
          </a:blipFill>
        </p:spPr>
        <p:txBody>
          <a:bodyPr/>
          <a:lstStyle/>
          <a:p>
            <a:endParaRPr lang="de-DE"/>
          </a:p>
        </p:txBody>
      </p:sp>
    </p:spTree>
    <p:extLst>
      <p:ext uri="{BB962C8B-B14F-4D97-AF65-F5344CB8AC3E}">
        <p14:creationId xmlns:p14="http://schemas.microsoft.com/office/powerpoint/2010/main" val="1850895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8115300" cy="10287000"/>
          </a:xfrm>
          <a:custGeom>
            <a:avLst/>
            <a:gdLst/>
            <a:ahLst/>
            <a:cxnLst/>
            <a:rect l="l" t="t" r="r" b="b"/>
            <a:pathLst>
              <a:path w="8115300" h="10287000">
                <a:moveTo>
                  <a:pt x="0" y="0"/>
                </a:moveTo>
                <a:lnTo>
                  <a:pt x="8115300" y="0"/>
                </a:lnTo>
                <a:lnTo>
                  <a:pt x="8115300" y="10287000"/>
                </a:lnTo>
                <a:lnTo>
                  <a:pt x="0" y="10287000"/>
                </a:lnTo>
                <a:lnTo>
                  <a:pt x="0" y="0"/>
                </a:lnTo>
                <a:close/>
              </a:path>
            </a:pathLst>
          </a:custGeom>
          <a:blipFill>
            <a:blip r:embed="rId2"/>
            <a:stretch>
              <a:fillRect l="-41481" r="-48659"/>
            </a:stretch>
          </a:blipFill>
        </p:spPr>
        <p:txBody>
          <a:bodyPr/>
          <a:lstStyle/>
          <a:p>
            <a:endParaRPr lang="de-DE"/>
          </a:p>
        </p:txBody>
      </p:sp>
      <p:sp>
        <p:nvSpPr>
          <p:cNvPr id="3" name="AutoShape 3"/>
          <p:cNvSpPr/>
          <p:nvPr/>
        </p:nvSpPr>
        <p:spPr>
          <a:xfrm>
            <a:off x="8115300" y="-187233"/>
            <a:ext cx="10380736" cy="3551616"/>
          </a:xfrm>
          <a:prstGeom prst="rect">
            <a:avLst/>
          </a:prstGeom>
          <a:solidFill>
            <a:srgbClr val="EDEDED"/>
          </a:solidFill>
        </p:spPr>
        <p:txBody>
          <a:bodyPr/>
          <a:lstStyle/>
          <a:p>
            <a:endParaRPr lang="de-DE"/>
          </a:p>
        </p:txBody>
      </p:sp>
      <p:sp>
        <p:nvSpPr>
          <p:cNvPr id="4" name="TextBox 4"/>
          <p:cNvSpPr txBox="1"/>
          <p:nvPr/>
        </p:nvSpPr>
        <p:spPr>
          <a:xfrm>
            <a:off x="9144000" y="1290426"/>
            <a:ext cx="6328315" cy="745431"/>
          </a:xfrm>
          <a:prstGeom prst="rect">
            <a:avLst/>
          </a:prstGeom>
        </p:spPr>
        <p:txBody>
          <a:bodyPr lIns="0" tIns="0" rIns="0" bIns="0" rtlCol="0" anchor="t">
            <a:spAutoFit/>
          </a:bodyPr>
          <a:lstStyle/>
          <a:p>
            <a:pPr>
              <a:lnSpc>
                <a:spcPts val="3013"/>
              </a:lnSpc>
            </a:pPr>
            <a:r>
              <a:rPr lang="en-US" sz="2152">
                <a:solidFill>
                  <a:srgbClr val="3F4042"/>
                </a:solidFill>
                <a:latin typeface="Open Sauce Bold"/>
              </a:rPr>
              <a:t>UNSERE WICHTIGSTEN UNTERNEHMENSSTRATEGIEN FÜR DAS JAHR</a:t>
            </a:r>
          </a:p>
        </p:txBody>
      </p:sp>
      <p:grpSp>
        <p:nvGrpSpPr>
          <p:cNvPr id="5" name="Group 5"/>
          <p:cNvGrpSpPr/>
          <p:nvPr/>
        </p:nvGrpSpPr>
        <p:grpSpPr>
          <a:xfrm>
            <a:off x="9144000" y="5092065"/>
            <a:ext cx="7933177" cy="407670"/>
            <a:chOff x="0" y="0"/>
            <a:chExt cx="10577569" cy="543560"/>
          </a:xfrm>
        </p:grpSpPr>
        <p:sp>
          <p:nvSpPr>
            <p:cNvPr id="6" name="AutoShape 6"/>
            <p:cNvSpPr/>
            <p:nvPr/>
          </p:nvSpPr>
          <p:spPr>
            <a:xfrm>
              <a:off x="1198275" y="265430"/>
              <a:ext cx="1727078" cy="12700"/>
            </a:xfrm>
            <a:prstGeom prst="rect">
              <a:avLst/>
            </a:prstGeom>
            <a:solidFill>
              <a:srgbClr val="3F4042"/>
            </a:solidFill>
          </p:spPr>
          <p:txBody>
            <a:bodyPr/>
            <a:lstStyle/>
            <a:p>
              <a:endParaRPr lang="de-DE"/>
            </a:p>
          </p:txBody>
        </p:sp>
        <p:sp>
          <p:nvSpPr>
            <p:cNvPr id="7" name="TextBox 7"/>
            <p:cNvSpPr txBox="1"/>
            <p:nvPr/>
          </p:nvSpPr>
          <p:spPr>
            <a:xfrm>
              <a:off x="0" y="-27093"/>
              <a:ext cx="7672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01</a:t>
              </a:r>
            </a:p>
          </p:txBody>
        </p:sp>
        <p:sp>
          <p:nvSpPr>
            <p:cNvPr id="8" name="TextBox 8"/>
            <p:cNvSpPr txBox="1"/>
            <p:nvPr/>
          </p:nvSpPr>
          <p:spPr>
            <a:xfrm>
              <a:off x="3292872" y="0"/>
              <a:ext cx="7284698" cy="505460"/>
            </a:xfrm>
            <a:prstGeom prst="rect">
              <a:avLst/>
            </a:prstGeom>
          </p:spPr>
          <p:txBody>
            <a:bodyPr lIns="0" tIns="0" rIns="0" bIns="0" rtlCol="0" anchor="t">
              <a:spAutoFit/>
            </a:bodyPr>
            <a:lstStyle/>
            <a:p>
              <a:pPr>
                <a:lnSpc>
                  <a:spcPts val="3254"/>
                </a:lnSpc>
                <a:spcBef>
                  <a:spcPct val="0"/>
                </a:spcBef>
              </a:pPr>
              <a:r>
                <a:rPr lang="en-US" sz="2325">
                  <a:solidFill>
                    <a:srgbClr val="3F4042"/>
                  </a:solidFill>
                  <a:latin typeface="Open Sauce Light"/>
                </a:rPr>
                <a:t>Unsere Online-Plattformen verbessern</a:t>
              </a:r>
            </a:p>
          </p:txBody>
        </p:sp>
      </p:grpSp>
      <p:grpSp>
        <p:nvGrpSpPr>
          <p:cNvPr id="9" name="Group 9"/>
          <p:cNvGrpSpPr/>
          <p:nvPr/>
        </p:nvGrpSpPr>
        <p:grpSpPr>
          <a:xfrm>
            <a:off x="9144000" y="6480382"/>
            <a:ext cx="7933177" cy="407670"/>
            <a:chOff x="0" y="0"/>
            <a:chExt cx="10577569" cy="543560"/>
          </a:xfrm>
        </p:grpSpPr>
        <p:sp>
          <p:nvSpPr>
            <p:cNvPr id="10" name="AutoShape 10"/>
            <p:cNvSpPr/>
            <p:nvPr/>
          </p:nvSpPr>
          <p:spPr>
            <a:xfrm>
              <a:off x="1198275" y="265430"/>
              <a:ext cx="1727078" cy="12700"/>
            </a:xfrm>
            <a:prstGeom prst="rect">
              <a:avLst/>
            </a:prstGeom>
            <a:solidFill>
              <a:srgbClr val="3F4042"/>
            </a:solidFill>
          </p:spPr>
          <p:txBody>
            <a:bodyPr/>
            <a:lstStyle/>
            <a:p>
              <a:endParaRPr lang="de-DE"/>
            </a:p>
          </p:txBody>
        </p:sp>
        <p:sp>
          <p:nvSpPr>
            <p:cNvPr id="11" name="TextBox 11"/>
            <p:cNvSpPr txBox="1"/>
            <p:nvPr/>
          </p:nvSpPr>
          <p:spPr>
            <a:xfrm>
              <a:off x="0" y="-27093"/>
              <a:ext cx="8307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02</a:t>
              </a:r>
            </a:p>
          </p:txBody>
        </p:sp>
        <p:sp>
          <p:nvSpPr>
            <p:cNvPr id="12" name="TextBox 12"/>
            <p:cNvSpPr txBox="1"/>
            <p:nvPr/>
          </p:nvSpPr>
          <p:spPr>
            <a:xfrm>
              <a:off x="3292872" y="-47625"/>
              <a:ext cx="7284698" cy="591185"/>
            </a:xfrm>
            <a:prstGeom prst="rect">
              <a:avLst/>
            </a:prstGeom>
          </p:spPr>
          <p:txBody>
            <a:bodyPr lIns="0" tIns="0" rIns="0" bIns="0" rtlCol="0" anchor="t">
              <a:spAutoFit/>
            </a:bodyPr>
            <a:lstStyle/>
            <a:p>
              <a:pPr>
                <a:lnSpc>
                  <a:spcPts val="3779"/>
                </a:lnSpc>
                <a:spcBef>
                  <a:spcPct val="0"/>
                </a:spcBef>
              </a:pPr>
              <a:r>
                <a:rPr lang="en-US" sz="2700">
                  <a:solidFill>
                    <a:srgbClr val="3F4042"/>
                  </a:solidFill>
                  <a:latin typeface="Open Sauce Light"/>
                </a:rPr>
                <a:t>Übergang zu digital</a:t>
              </a:r>
            </a:p>
          </p:txBody>
        </p:sp>
      </p:grpSp>
      <p:grpSp>
        <p:nvGrpSpPr>
          <p:cNvPr id="13" name="Group 13"/>
          <p:cNvGrpSpPr/>
          <p:nvPr/>
        </p:nvGrpSpPr>
        <p:grpSpPr>
          <a:xfrm>
            <a:off x="9144000" y="7868700"/>
            <a:ext cx="7933177" cy="407670"/>
            <a:chOff x="0" y="0"/>
            <a:chExt cx="10577569" cy="543560"/>
          </a:xfrm>
        </p:grpSpPr>
        <p:sp>
          <p:nvSpPr>
            <p:cNvPr id="14" name="AutoShape 14"/>
            <p:cNvSpPr/>
            <p:nvPr/>
          </p:nvSpPr>
          <p:spPr>
            <a:xfrm>
              <a:off x="1198275" y="265430"/>
              <a:ext cx="1727078" cy="12700"/>
            </a:xfrm>
            <a:prstGeom prst="rect">
              <a:avLst/>
            </a:prstGeom>
            <a:solidFill>
              <a:srgbClr val="3F4042"/>
            </a:solidFill>
          </p:spPr>
          <p:txBody>
            <a:bodyPr/>
            <a:lstStyle/>
            <a:p>
              <a:endParaRPr lang="de-DE"/>
            </a:p>
          </p:txBody>
        </p:sp>
        <p:sp>
          <p:nvSpPr>
            <p:cNvPr id="15" name="TextBox 15"/>
            <p:cNvSpPr txBox="1"/>
            <p:nvPr/>
          </p:nvSpPr>
          <p:spPr>
            <a:xfrm>
              <a:off x="3292872" y="-47625"/>
              <a:ext cx="7284698" cy="591185"/>
            </a:xfrm>
            <a:prstGeom prst="rect">
              <a:avLst/>
            </a:prstGeom>
          </p:spPr>
          <p:txBody>
            <a:bodyPr lIns="0" tIns="0" rIns="0" bIns="0" rtlCol="0" anchor="t">
              <a:spAutoFit/>
            </a:bodyPr>
            <a:lstStyle/>
            <a:p>
              <a:pPr>
                <a:lnSpc>
                  <a:spcPts val="3779"/>
                </a:lnSpc>
                <a:spcBef>
                  <a:spcPct val="0"/>
                </a:spcBef>
              </a:pPr>
              <a:r>
                <a:rPr lang="en-US" sz="2700">
                  <a:solidFill>
                    <a:srgbClr val="3F4042"/>
                  </a:solidFill>
                  <a:latin typeface="Open Sauce Light"/>
                </a:rPr>
                <a:t>Schulen und inspirieren</a:t>
              </a:r>
            </a:p>
          </p:txBody>
        </p:sp>
        <p:sp>
          <p:nvSpPr>
            <p:cNvPr id="16" name="TextBox 16"/>
            <p:cNvSpPr txBox="1"/>
            <p:nvPr/>
          </p:nvSpPr>
          <p:spPr>
            <a:xfrm>
              <a:off x="0" y="-27093"/>
              <a:ext cx="8307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03</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5742586" y="0"/>
            <a:ext cx="12545414" cy="10287000"/>
          </a:xfrm>
          <a:custGeom>
            <a:avLst/>
            <a:gdLst/>
            <a:ahLst/>
            <a:cxnLst/>
            <a:rect l="l" t="t" r="r" b="b"/>
            <a:pathLst>
              <a:path w="12545414" h="10287000">
                <a:moveTo>
                  <a:pt x="0" y="0"/>
                </a:moveTo>
                <a:lnTo>
                  <a:pt x="12545414" y="0"/>
                </a:lnTo>
                <a:lnTo>
                  <a:pt x="12545414" y="10287000"/>
                </a:lnTo>
                <a:lnTo>
                  <a:pt x="0" y="10287000"/>
                </a:lnTo>
                <a:lnTo>
                  <a:pt x="0" y="0"/>
                </a:lnTo>
                <a:close/>
              </a:path>
            </a:pathLst>
          </a:custGeom>
          <a:blipFill>
            <a:blip r:embed="rId2"/>
            <a:stretch>
              <a:fillRect l="-20643" t="-19640" r="-28748" b="-1820"/>
            </a:stretch>
          </a:blipFill>
        </p:spPr>
        <p:txBody>
          <a:bodyPr/>
          <a:lstStyle/>
          <a:p>
            <a:endParaRPr lang="de-DE"/>
          </a:p>
        </p:txBody>
      </p:sp>
      <p:sp>
        <p:nvSpPr>
          <p:cNvPr id="3" name="AutoShape 3"/>
          <p:cNvSpPr/>
          <p:nvPr/>
        </p:nvSpPr>
        <p:spPr>
          <a:xfrm>
            <a:off x="-332858" y="5411476"/>
            <a:ext cx="10420389" cy="4875524"/>
          </a:xfrm>
          <a:prstGeom prst="rect">
            <a:avLst/>
          </a:prstGeom>
          <a:solidFill>
            <a:srgbClr val="EB8208"/>
          </a:solidFill>
        </p:spPr>
        <p:txBody>
          <a:bodyPr/>
          <a:lstStyle/>
          <a:p>
            <a:endParaRPr lang="de-DE"/>
          </a:p>
        </p:txBody>
      </p:sp>
      <p:sp>
        <p:nvSpPr>
          <p:cNvPr id="4" name="TextBox 4"/>
          <p:cNvSpPr txBox="1"/>
          <p:nvPr/>
        </p:nvSpPr>
        <p:spPr>
          <a:xfrm>
            <a:off x="1028700" y="1028700"/>
            <a:ext cx="2778633"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sp>
        <p:nvSpPr>
          <p:cNvPr id="5" name="TextBox 5"/>
          <p:cNvSpPr txBox="1"/>
          <p:nvPr/>
        </p:nvSpPr>
        <p:spPr>
          <a:xfrm>
            <a:off x="1028700" y="6765928"/>
            <a:ext cx="7745799" cy="2090420"/>
          </a:xfrm>
          <a:prstGeom prst="rect">
            <a:avLst/>
          </a:prstGeom>
        </p:spPr>
        <p:txBody>
          <a:bodyPr lIns="0" tIns="0" rIns="0" bIns="0" rtlCol="0" anchor="t">
            <a:spAutoFit/>
          </a:bodyPr>
          <a:lstStyle/>
          <a:p>
            <a:pPr>
              <a:lnSpc>
                <a:spcPts val="8319"/>
              </a:lnSpc>
            </a:pPr>
            <a:r>
              <a:rPr lang="en-US" sz="6399" spc="-191">
                <a:solidFill>
                  <a:srgbClr val="FFFFFF"/>
                </a:solidFill>
                <a:latin typeface="Ovo"/>
              </a:rPr>
              <a:t>Unsere Online-Plattformen verbessern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08036" y="-221954"/>
            <a:ext cx="7364245" cy="10730908"/>
          </a:xfrm>
          <a:prstGeom prst="rect">
            <a:avLst/>
          </a:prstGeom>
          <a:solidFill>
            <a:srgbClr val="EDEDED"/>
          </a:solidFill>
        </p:spPr>
        <p:txBody>
          <a:bodyPr/>
          <a:lstStyle/>
          <a:p>
            <a:endParaRPr lang="de-DE"/>
          </a:p>
        </p:txBody>
      </p:sp>
      <p:sp>
        <p:nvSpPr>
          <p:cNvPr id="3" name="Freeform 3"/>
          <p:cNvSpPr/>
          <p:nvPr/>
        </p:nvSpPr>
        <p:spPr>
          <a:xfrm>
            <a:off x="7156209" y="5830094"/>
            <a:ext cx="10284165" cy="3428206"/>
          </a:xfrm>
          <a:custGeom>
            <a:avLst/>
            <a:gdLst/>
            <a:ahLst/>
            <a:cxnLst/>
            <a:rect l="l" t="t" r="r" b="b"/>
            <a:pathLst>
              <a:path w="10284165" h="3428206">
                <a:moveTo>
                  <a:pt x="0" y="0"/>
                </a:moveTo>
                <a:lnTo>
                  <a:pt x="10284164" y="0"/>
                </a:lnTo>
                <a:lnTo>
                  <a:pt x="10284164" y="3428206"/>
                </a:lnTo>
                <a:lnTo>
                  <a:pt x="0" y="3428206"/>
                </a:lnTo>
                <a:lnTo>
                  <a:pt x="0" y="0"/>
                </a:lnTo>
                <a:close/>
              </a:path>
            </a:pathLst>
          </a:custGeom>
          <a:blipFill>
            <a:blip r:embed="rId2"/>
            <a:stretch>
              <a:fillRect t="-22316" b="-77675"/>
            </a:stretch>
          </a:blipFill>
        </p:spPr>
        <p:txBody>
          <a:bodyPr/>
          <a:lstStyle/>
          <a:p>
            <a:endParaRPr lang="de-DE"/>
          </a:p>
        </p:txBody>
      </p:sp>
      <p:sp>
        <p:nvSpPr>
          <p:cNvPr id="4" name="Freeform 4"/>
          <p:cNvSpPr/>
          <p:nvPr/>
        </p:nvSpPr>
        <p:spPr>
          <a:xfrm>
            <a:off x="-2874070" y="7412930"/>
            <a:ext cx="5748141" cy="5748141"/>
          </a:xfrm>
          <a:custGeom>
            <a:avLst/>
            <a:gdLst/>
            <a:ahLst/>
            <a:cxnLst/>
            <a:rect l="l" t="t" r="r" b="b"/>
            <a:pathLst>
              <a:path w="5748141" h="5748141">
                <a:moveTo>
                  <a:pt x="0" y="0"/>
                </a:moveTo>
                <a:lnTo>
                  <a:pt x="5748140" y="0"/>
                </a:lnTo>
                <a:lnTo>
                  <a:pt x="5748140" y="5748140"/>
                </a:lnTo>
                <a:lnTo>
                  <a:pt x="0" y="574814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de-DE"/>
          </a:p>
        </p:txBody>
      </p:sp>
      <p:sp>
        <p:nvSpPr>
          <p:cNvPr id="5" name="Freeform 5"/>
          <p:cNvSpPr/>
          <p:nvPr/>
        </p:nvSpPr>
        <p:spPr>
          <a:xfrm>
            <a:off x="1028700" y="5830094"/>
            <a:ext cx="6127509" cy="3428206"/>
          </a:xfrm>
          <a:custGeom>
            <a:avLst/>
            <a:gdLst/>
            <a:ahLst/>
            <a:cxnLst/>
            <a:rect l="l" t="t" r="r" b="b"/>
            <a:pathLst>
              <a:path w="6127509" h="3428206">
                <a:moveTo>
                  <a:pt x="0" y="0"/>
                </a:moveTo>
                <a:lnTo>
                  <a:pt x="6127509" y="0"/>
                </a:lnTo>
                <a:lnTo>
                  <a:pt x="6127509" y="3428206"/>
                </a:lnTo>
                <a:lnTo>
                  <a:pt x="0" y="3428206"/>
                </a:lnTo>
                <a:lnTo>
                  <a:pt x="0" y="0"/>
                </a:lnTo>
                <a:close/>
              </a:path>
            </a:pathLst>
          </a:custGeom>
          <a:blipFill>
            <a:blip r:embed="rId5"/>
            <a:stretch>
              <a:fillRect t="-9579" b="-9579"/>
            </a:stretch>
          </a:blipFill>
        </p:spPr>
        <p:txBody>
          <a:bodyPr/>
          <a:lstStyle/>
          <a:p>
            <a:endParaRPr lang="de-DE"/>
          </a:p>
        </p:txBody>
      </p:sp>
      <p:sp>
        <p:nvSpPr>
          <p:cNvPr id="6" name="AutoShape 6"/>
          <p:cNvSpPr/>
          <p:nvPr/>
        </p:nvSpPr>
        <p:spPr>
          <a:xfrm>
            <a:off x="7994320" y="1028700"/>
            <a:ext cx="9264980" cy="9637"/>
          </a:xfrm>
          <a:prstGeom prst="rect">
            <a:avLst/>
          </a:prstGeom>
          <a:solidFill>
            <a:srgbClr val="3F4042"/>
          </a:solidFill>
        </p:spPr>
        <p:txBody>
          <a:bodyPr/>
          <a:lstStyle/>
          <a:p>
            <a:endParaRPr lang="de-DE"/>
          </a:p>
        </p:txBody>
      </p:sp>
      <p:sp>
        <p:nvSpPr>
          <p:cNvPr id="7" name="TextBox 7"/>
          <p:cNvSpPr txBox="1"/>
          <p:nvPr/>
        </p:nvSpPr>
        <p:spPr>
          <a:xfrm>
            <a:off x="1028700" y="786130"/>
            <a:ext cx="5341775" cy="3277870"/>
          </a:xfrm>
          <a:prstGeom prst="rect">
            <a:avLst/>
          </a:prstGeom>
        </p:spPr>
        <p:txBody>
          <a:bodyPr lIns="0" tIns="0" rIns="0" bIns="0" rtlCol="0" anchor="t">
            <a:spAutoFit/>
          </a:bodyPr>
          <a:lstStyle/>
          <a:p>
            <a:pPr>
              <a:lnSpc>
                <a:spcPts val="8645"/>
              </a:lnSpc>
            </a:pPr>
            <a:r>
              <a:rPr lang="en-US" sz="6650" spc="-199">
                <a:solidFill>
                  <a:srgbClr val="EB8208"/>
                </a:solidFill>
                <a:latin typeface="Ovo Bold"/>
              </a:rPr>
              <a:t>Unsere Online-Plattformen verbessern</a:t>
            </a:r>
          </a:p>
        </p:txBody>
      </p:sp>
      <p:sp>
        <p:nvSpPr>
          <p:cNvPr id="8" name="TextBox 8"/>
          <p:cNvSpPr txBox="1"/>
          <p:nvPr/>
        </p:nvSpPr>
        <p:spPr>
          <a:xfrm>
            <a:off x="7994320" y="1389981"/>
            <a:ext cx="9264980" cy="1617345"/>
          </a:xfrm>
          <a:prstGeom prst="rect">
            <a:avLst/>
          </a:prstGeom>
        </p:spPr>
        <p:txBody>
          <a:bodyPr lIns="0" tIns="0" rIns="0" bIns="0" rtlCol="0" anchor="t">
            <a:spAutoFit/>
          </a:bodyPr>
          <a:lstStyle/>
          <a:p>
            <a:pPr>
              <a:lnSpc>
                <a:spcPts val="3254"/>
              </a:lnSpc>
              <a:spcBef>
                <a:spcPct val="0"/>
              </a:spcBef>
            </a:pPr>
            <a:r>
              <a:rPr lang="en-US" sz="2324">
                <a:solidFill>
                  <a:srgbClr val="3F4042"/>
                </a:solidFill>
                <a:latin typeface="Open Sauce Light"/>
              </a:rPr>
              <a:t>In diesen Zeiten müssen wir unseren Online-Operationen mehr Aufmerksamkeit widmen. Jeder verdient Benutzerfreundlichkeit und Praktikabilität, deswegen müssen wir unsere Online-Präsenz genau untersuchen und sehen, wo wir besser werden können.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EDEDED"/>
        </a:solidFill>
        <a:effectLst/>
      </p:bgPr>
    </p:bg>
    <p:spTree>
      <p:nvGrpSpPr>
        <p:cNvPr id="1" name=""/>
        <p:cNvGrpSpPr/>
        <p:nvPr/>
      </p:nvGrpSpPr>
      <p:grpSpPr>
        <a:xfrm>
          <a:off x="0" y="0"/>
          <a:ext cx="0" cy="0"/>
          <a:chOff x="0" y="0"/>
          <a:chExt cx="0" cy="0"/>
        </a:xfrm>
      </p:grpSpPr>
      <p:sp>
        <p:nvSpPr>
          <p:cNvPr id="2" name="AutoShape 2"/>
          <p:cNvSpPr/>
          <p:nvPr/>
        </p:nvSpPr>
        <p:spPr>
          <a:xfrm>
            <a:off x="-340731" y="-228840"/>
            <a:ext cx="18969461" cy="2444038"/>
          </a:xfrm>
          <a:prstGeom prst="rect">
            <a:avLst/>
          </a:prstGeom>
          <a:solidFill>
            <a:srgbClr val="FFFFFF"/>
          </a:solidFill>
        </p:spPr>
        <p:txBody>
          <a:bodyPr/>
          <a:lstStyle/>
          <a:p>
            <a:endParaRPr lang="de-DE"/>
          </a:p>
        </p:txBody>
      </p:sp>
      <p:grpSp>
        <p:nvGrpSpPr>
          <p:cNvPr id="3" name="Group 3"/>
          <p:cNvGrpSpPr/>
          <p:nvPr/>
        </p:nvGrpSpPr>
        <p:grpSpPr>
          <a:xfrm>
            <a:off x="1028700" y="740724"/>
            <a:ext cx="6960680" cy="733750"/>
            <a:chOff x="0" y="0"/>
            <a:chExt cx="9280906" cy="978333"/>
          </a:xfrm>
        </p:grpSpPr>
        <p:sp>
          <p:nvSpPr>
            <p:cNvPr id="4" name="TextBox 4"/>
            <p:cNvSpPr txBox="1"/>
            <p:nvPr/>
          </p:nvSpPr>
          <p:spPr>
            <a:xfrm>
              <a:off x="0" y="-19050"/>
              <a:ext cx="9280906"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5" name="TextBox 5"/>
            <p:cNvSpPr txBox="1"/>
            <p:nvPr/>
          </p:nvSpPr>
          <p:spPr>
            <a:xfrm>
              <a:off x="0" y="628237"/>
              <a:ext cx="9280906" cy="278977"/>
            </a:xfrm>
            <a:prstGeom prst="rect">
              <a:avLst/>
            </a:prstGeom>
          </p:spPr>
          <p:txBody>
            <a:bodyPr lIns="0" tIns="0" rIns="0" bIns="0" rtlCol="0" anchor="t">
              <a:spAutoFit/>
            </a:bodyPr>
            <a:lstStyle/>
            <a:p>
              <a:pPr>
                <a:lnSpc>
                  <a:spcPts val="1854"/>
                </a:lnSpc>
                <a:spcBef>
                  <a:spcPct val="0"/>
                </a:spcBef>
              </a:pPr>
              <a:r>
                <a:rPr lang="en-US" sz="1324">
                  <a:solidFill>
                    <a:srgbClr val="3F4042"/>
                  </a:solidFill>
                  <a:latin typeface="Open Sauce Light"/>
                </a:rPr>
                <a:t>Wir wollen Online-Operationen unglaublich einfach und benutzerfreundlich machen.</a:t>
              </a:r>
            </a:p>
          </p:txBody>
        </p:sp>
      </p:grpSp>
      <p:sp>
        <p:nvSpPr>
          <p:cNvPr id="6" name="Freeform 6"/>
          <p:cNvSpPr/>
          <p:nvPr/>
        </p:nvSpPr>
        <p:spPr>
          <a:xfrm>
            <a:off x="11609264" y="2215199"/>
            <a:ext cx="6678736" cy="8071801"/>
          </a:xfrm>
          <a:custGeom>
            <a:avLst/>
            <a:gdLst/>
            <a:ahLst/>
            <a:cxnLst/>
            <a:rect l="l" t="t" r="r" b="b"/>
            <a:pathLst>
              <a:path w="6678736" h="8071801">
                <a:moveTo>
                  <a:pt x="0" y="0"/>
                </a:moveTo>
                <a:lnTo>
                  <a:pt x="6678736" y="0"/>
                </a:lnTo>
                <a:lnTo>
                  <a:pt x="6678736" y="8071801"/>
                </a:lnTo>
                <a:lnTo>
                  <a:pt x="0" y="8071801"/>
                </a:lnTo>
                <a:lnTo>
                  <a:pt x="0" y="0"/>
                </a:lnTo>
                <a:close/>
              </a:path>
            </a:pathLst>
          </a:custGeom>
          <a:blipFill>
            <a:blip r:embed="rId2"/>
            <a:stretch>
              <a:fillRect l="-59245" r="-36693" b="-8081"/>
            </a:stretch>
          </a:blipFill>
        </p:spPr>
        <p:txBody>
          <a:bodyPr/>
          <a:lstStyle/>
          <a:p>
            <a:endParaRPr lang="de-DE"/>
          </a:p>
        </p:txBody>
      </p:sp>
      <p:sp>
        <p:nvSpPr>
          <p:cNvPr id="7" name="TextBox 7"/>
          <p:cNvSpPr txBox="1"/>
          <p:nvPr/>
        </p:nvSpPr>
        <p:spPr>
          <a:xfrm>
            <a:off x="1028700" y="4024931"/>
            <a:ext cx="9082686" cy="1623377"/>
          </a:xfrm>
          <a:prstGeom prst="rect">
            <a:avLst/>
          </a:prstGeom>
        </p:spPr>
        <p:txBody>
          <a:bodyPr lIns="0" tIns="0" rIns="0" bIns="0" rtlCol="0" anchor="t">
            <a:spAutoFit/>
          </a:bodyPr>
          <a:lstStyle/>
          <a:p>
            <a:pPr marL="0" lvl="0" indent="0">
              <a:lnSpc>
                <a:spcPts val="6402"/>
              </a:lnSpc>
              <a:spcBef>
                <a:spcPct val="0"/>
              </a:spcBef>
            </a:pPr>
            <a:r>
              <a:rPr lang="en-US" sz="4924" spc="-147">
                <a:solidFill>
                  <a:srgbClr val="3F4042"/>
                </a:solidFill>
                <a:latin typeface="Ovo Bold"/>
              </a:rPr>
              <a:t>Die Online-Plattformen von Sitwell müssen neu gestaltet werden</a:t>
            </a:r>
          </a:p>
        </p:txBody>
      </p:sp>
      <p:grpSp>
        <p:nvGrpSpPr>
          <p:cNvPr id="8" name="Group 8"/>
          <p:cNvGrpSpPr/>
          <p:nvPr/>
        </p:nvGrpSpPr>
        <p:grpSpPr>
          <a:xfrm>
            <a:off x="1028700" y="7678812"/>
            <a:ext cx="8949336" cy="1579488"/>
            <a:chOff x="0" y="0"/>
            <a:chExt cx="11932448" cy="2105984"/>
          </a:xfrm>
        </p:grpSpPr>
        <p:sp>
          <p:nvSpPr>
            <p:cNvPr id="9" name="AutoShape 9"/>
            <p:cNvSpPr/>
            <p:nvPr/>
          </p:nvSpPr>
          <p:spPr>
            <a:xfrm>
              <a:off x="0" y="2093284"/>
              <a:ext cx="11932448" cy="12700"/>
            </a:xfrm>
            <a:prstGeom prst="rect">
              <a:avLst/>
            </a:prstGeom>
            <a:solidFill>
              <a:srgbClr val="3F4042"/>
            </a:solidFill>
          </p:spPr>
          <p:txBody>
            <a:bodyPr/>
            <a:lstStyle/>
            <a:p>
              <a:endParaRPr lang="de-DE"/>
            </a:p>
          </p:txBody>
        </p:sp>
        <p:sp>
          <p:nvSpPr>
            <p:cNvPr id="10" name="TextBox 10"/>
            <p:cNvSpPr txBox="1"/>
            <p:nvPr/>
          </p:nvSpPr>
          <p:spPr>
            <a:xfrm>
              <a:off x="0" y="411000"/>
              <a:ext cx="11932448" cy="1236359"/>
            </a:xfrm>
            <a:prstGeom prst="rect">
              <a:avLst/>
            </a:prstGeom>
          </p:spPr>
          <p:txBody>
            <a:bodyPr lIns="0" tIns="0" rIns="0" bIns="0" rtlCol="0" anchor="t">
              <a:spAutoFit/>
            </a:bodyPr>
            <a:lstStyle/>
            <a:p>
              <a:pPr>
                <a:lnSpc>
                  <a:spcPts val="3779"/>
                </a:lnSpc>
              </a:pPr>
              <a:r>
                <a:rPr lang="en-US" sz="2699">
                  <a:solidFill>
                    <a:srgbClr val="3F4042"/>
                  </a:solidFill>
                  <a:latin typeface="Open Sauce Light"/>
                </a:rPr>
                <a:t>Jeder verdient eine effizientere Möglichkeit zum Umgang mit seinen Finanzen.</a:t>
              </a:r>
            </a:p>
          </p:txBody>
        </p:sp>
        <p:sp>
          <p:nvSpPr>
            <p:cNvPr id="11" name="AutoShape 11"/>
            <p:cNvSpPr/>
            <p:nvPr/>
          </p:nvSpPr>
          <p:spPr>
            <a:xfrm>
              <a:off x="0" y="0"/>
              <a:ext cx="11932448" cy="12700"/>
            </a:xfrm>
            <a:prstGeom prst="rect">
              <a:avLst/>
            </a:prstGeom>
            <a:solidFill>
              <a:srgbClr val="3F4042"/>
            </a:solidFill>
          </p:spPr>
          <p:txBody>
            <a:bodyPr/>
            <a:lstStyle/>
            <a:p>
              <a:endParaRPr lang="de-DE"/>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0"/>
            <a:ext cx="18940785" cy="2215199"/>
          </a:xfrm>
          <a:prstGeom prst="rect">
            <a:avLst/>
          </a:prstGeom>
          <a:solidFill>
            <a:srgbClr val="EDEDED"/>
          </a:solidFill>
        </p:spPr>
        <p:txBody>
          <a:bodyPr/>
          <a:lstStyle/>
          <a:p>
            <a:endParaRPr lang="de-DE"/>
          </a:p>
        </p:txBody>
      </p:sp>
      <p:grpSp>
        <p:nvGrpSpPr>
          <p:cNvPr id="3" name="Group 3"/>
          <p:cNvGrpSpPr/>
          <p:nvPr/>
        </p:nvGrpSpPr>
        <p:grpSpPr>
          <a:xfrm>
            <a:off x="1028700" y="740724"/>
            <a:ext cx="9134677" cy="733750"/>
            <a:chOff x="0" y="0"/>
            <a:chExt cx="12179569" cy="978333"/>
          </a:xfrm>
        </p:grpSpPr>
        <p:sp>
          <p:nvSpPr>
            <p:cNvPr id="4" name="TextBox 4"/>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5" name="TextBox 5"/>
            <p:cNvSpPr txBox="1"/>
            <p:nvPr/>
          </p:nvSpPr>
          <p:spPr>
            <a:xfrm>
              <a:off x="0" y="569182"/>
              <a:ext cx="12179569" cy="387562"/>
            </a:xfrm>
            <a:prstGeom prst="rect">
              <a:avLst/>
            </a:prstGeom>
          </p:spPr>
          <p:txBody>
            <a:bodyPr lIns="0" tIns="0" rIns="0" bIns="0" rtlCol="0" anchor="t">
              <a:spAutoFit/>
            </a:bodyPr>
            <a:lstStyle/>
            <a:p>
              <a:pPr>
                <a:lnSpc>
                  <a:spcPts val="2484"/>
                </a:lnSpc>
                <a:spcBef>
                  <a:spcPct val="0"/>
                </a:spcBef>
              </a:pPr>
              <a:r>
                <a:rPr lang="en-US" sz="1774">
                  <a:solidFill>
                    <a:srgbClr val="3F4042"/>
                  </a:solidFill>
                  <a:latin typeface="Open Sauce Light"/>
                </a:rPr>
                <a:t>Wir wollen Online-Operationen unglaublich einfach und benutzerfreundlich machen.</a:t>
              </a:r>
            </a:p>
          </p:txBody>
        </p:sp>
      </p:grpSp>
      <p:sp>
        <p:nvSpPr>
          <p:cNvPr id="6" name="Freeform 6"/>
          <p:cNvSpPr/>
          <p:nvPr/>
        </p:nvSpPr>
        <p:spPr>
          <a:xfrm>
            <a:off x="0" y="2215199"/>
            <a:ext cx="6678736" cy="8071801"/>
          </a:xfrm>
          <a:custGeom>
            <a:avLst/>
            <a:gdLst/>
            <a:ahLst/>
            <a:cxnLst/>
            <a:rect l="l" t="t" r="r" b="b"/>
            <a:pathLst>
              <a:path w="6678736" h="8071801">
                <a:moveTo>
                  <a:pt x="0" y="0"/>
                </a:moveTo>
                <a:lnTo>
                  <a:pt x="6678736" y="0"/>
                </a:lnTo>
                <a:lnTo>
                  <a:pt x="6678736" y="8071801"/>
                </a:lnTo>
                <a:lnTo>
                  <a:pt x="0" y="8071801"/>
                </a:lnTo>
                <a:lnTo>
                  <a:pt x="0" y="0"/>
                </a:lnTo>
                <a:close/>
              </a:path>
            </a:pathLst>
          </a:custGeom>
          <a:blipFill>
            <a:blip r:embed="rId2"/>
            <a:stretch>
              <a:fillRect l="-25692" r="-55595"/>
            </a:stretch>
          </a:blipFill>
        </p:spPr>
        <p:txBody>
          <a:bodyPr/>
          <a:lstStyle/>
          <a:p>
            <a:endParaRPr lang="de-DE"/>
          </a:p>
        </p:txBody>
      </p:sp>
      <p:sp>
        <p:nvSpPr>
          <p:cNvPr id="7" name="TextBox 7"/>
          <p:cNvSpPr txBox="1"/>
          <p:nvPr/>
        </p:nvSpPr>
        <p:spPr>
          <a:xfrm>
            <a:off x="8017403" y="4071128"/>
            <a:ext cx="7638708" cy="1540510"/>
          </a:xfrm>
          <a:prstGeom prst="rect">
            <a:avLst/>
          </a:prstGeom>
        </p:spPr>
        <p:txBody>
          <a:bodyPr lIns="0" tIns="0" rIns="0" bIns="0" rtlCol="0" anchor="t">
            <a:spAutoFit/>
          </a:bodyPr>
          <a:lstStyle/>
          <a:p>
            <a:pPr>
              <a:lnSpc>
                <a:spcPts val="6109"/>
              </a:lnSpc>
            </a:pPr>
            <a:r>
              <a:rPr lang="en-US" sz="4699" spc="-140">
                <a:solidFill>
                  <a:srgbClr val="3F4042"/>
                </a:solidFill>
                <a:latin typeface="Ovo Bold"/>
              </a:rPr>
              <a:t>Das IT-Team von Sitwell muss sich verstärkt darum kümmern</a:t>
            </a:r>
          </a:p>
        </p:txBody>
      </p:sp>
      <p:grpSp>
        <p:nvGrpSpPr>
          <p:cNvPr id="8" name="Group 8"/>
          <p:cNvGrpSpPr/>
          <p:nvPr/>
        </p:nvGrpSpPr>
        <p:grpSpPr>
          <a:xfrm>
            <a:off x="8017403" y="7678812"/>
            <a:ext cx="8949336" cy="1579488"/>
            <a:chOff x="0" y="0"/>
            <a:chExt cx="11932448" cy="2105984"/>
          </a:xfrm>
        </p:grpSpPr>
        <p:sp>
          <p:nvSpPr>
            <p:cNvPr id="9" name="AutoShape 9"/>
            <p:cNvSpPr/>
            <p:nvPr/>
          </p:nvSpPr>
          <p:spPr>
            <a:xfrm>
              <a:off x="0" y="2093284"/>
              <a:ext cx="11932448" cy="12700"/>
            </a:xfrm>
            <a:prstGeom prst="rect">
              <a:avLst/>
            </a:prstGeom>
            <a:solidFill>
              <a:srgbClr val="3F4042"/>
            </a:solidFill>
          </p:spPr>
          <p:txBody>
            <a:bodyPr/>
            <a:lstStyle/>
            <a:p>
              <a:endParaRPr lang="de-DE"/>
            </a:p>
          </p:txBody>
        </p:sp>
        <p:sp>
          <p:nvSpPr>
            <p:cNvPr id="10" name="TextBox 10"/>
            <p:cNvSpPr txBox="1"/>
            <p:nvPr/>
          </p:nvSpPr>
          <p:spPr>
            <a:xfrm>
              <a:off x="0" y="411000"/>
              <a:ext cx="11932448" cy="1236359"/>
            </a:xfrm>
            <a:prstGeom prst="rect">
              <a:avLst/>
            </a:prstGeom>
          </p:spPr>
          <p:txBody>
            <a:bodyPr lIns="0" tIns="0" rIns="0" bIns="0" rtlCol="0" anchor="t">
              <a:spAutoFit/>
            </a:bodyPr>
            <a:lstStyle/>
            <a:p>
              <a:pPr>
                <a:lnSpc>
                  <a:spcPts val="3779"/>
                </a:lnSpc>
                <a:spcBef>
                  <a:spcPct val="0"/>
                </a:spcBef>
              </a:pPr>
              <a:r>
                <a:rPr lang="en-US" sz="2699">
                  <a:solidFill>
                    <a:srgbClr val="3F4042"/>
                  </a:solidFill>
                  <a:latin typeface="Open Sauce Light"/>
                </a:rPr>
                <a:t>Wir müssen sichere und funktionstüchtige Online-Plattformen für Sitwell und alle Benutzer erstellen.</a:t>
              </a:r>
            </a:p>
          </p:txBody>
        </p:sp>
        <p:sp>
          <p:nvSpPr>
            <p:cNvPr id="11" name="AutoShape 11"/>
            <p:cNvSpPr/>
            <p:nvPr/>
          </p:nvSpPr>
          <p:spPr>
            <a:xfrm>
              <a:off x="0" y="0"/>
              <a:ext cx="11932448" cy="12700"/>
            </a:xfrm>
            <a:prstGeom prst="rect">
              <a:avLst/>
            </a:prstGeom>
            <a:solidFill>
              <a:srgbClr val="3F4042"/>
            </a:solidFill>
          </p:spPr>
          <p:txBody>
            <a:bodyPr/>
            <a:lstStyle/>
            <a:p>
              <a:endParaRPr lang="de-DE"/>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1028700" y="1028700"/>
            <a:ext cx="10845798" cy="9525"/>
          </a:xfrm>
          <a:prstGeom prst="rect">
            <a:avLst/>
          </a:prstGeom>
          <a:solidFill>
            <a:srgbClr val="3F4042"/>
          </a:solidFill>
        </p:spPr>
        <p:txBody>
          <a:bodyPr/>
          <a:lstStyle/>
          <a:p>
            <a:endParaRPr lang="de-DE"/>
          </a:p>
        </p:txBody>
      </p:sp>
      <p:sp>
        <p:nvSpPr>
          <p:cNvPr id="3" name="Freeform 3"/>
          <p:cNvSpPr/>
          <p:nvPr/>
        </p:nvSpPr>
        <p:spPr>
          <a:xfrm>
            <a:off x="13101003" y="0"/>
            <a:ext cx="5186997" cy="10287000"/>
          </a:xfrm>
          <a:custGeom>
            <a:avLst/>
            <a:gdLst/>
            <a:ahLst/>
            <a:cxnLst/>
            <a:rect l="l" t="t" r="r" b="b"/>
            <a:pathLst>
              <a:path w="5186997" h="10287000">
                <a:moveTo>
                  <a:pt x="0" y="0"/>
                </a:moveTo>
                <a:lnTo>
                  <a:pt x="5186997" y="0"/>
                </a:lnTo>
                <a:lnTo>
                  <a:pt x="5186997" y="10287000"/>
                </a:lnTo>
                <a:lnTo>
                  <a:pt x="0" y="10287000"/>
                </a:lnTo>
                <a:lnTo>
                  <a:pt x="0" y="0"/>
                </a:lnTo>
                <a:close/>
              </a:path>
            </a:pathLst>
          </a:custGeom>
          <a:blipFill>
            <a:blip r:embed="rId2"/>
            <a:stretch>
              <a:fillRect l="-23403" r="-23403" b="-11035"/>
            </a:stretch>
          </a:blipFill>
        </p:spPr>
        <p:txBody>
          <a:bodyPr/>
          <a:lstStyle/>
          <a:p>
            <a:endParaRPr lang="de-DE"/>
          </a:p>
        </p:txBody>
      </p:sp>
      <p:grpSp>
        <p:nvGrpSpPr>
          <p:cNvPr id="4" name="Group 4"/>
          <p:cNvGrpSpPr/>
          <p:nvPr/>
        </p:nvGrpSpPr>
        <p:grpSpPr>
          <a:xfrm>
            <a:off x="1028700" y="1350289"/>
            <a:ext cx="6960680" cy="733750"/>
            <a:chOff x="0" y="0"/>
            <a:chExt cx="9280906" cy="978333"/>
          </a:xfrm>
        </p:grpSpPr>
        <p:sp>
          <p:nvSpPr>
            <p:cNvPr id="5" name="TextBox 5"/>
            <p:cNvSpPr txBox="1"/>
            <p:nvPr/>
          </p:nvSpPr>
          <p:spPr>
            <a:xfrm>
              <a:off x="0" y="-19050"/>
              <a:ext cx="9280906"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6" name="TextBox 6"/>
            <p:cNvSpPr txBox="1"/>
            <p:nvPr/>
          </p:nvSpPr>
          <p:spPr>
            <a:xfrm>
              <a:off x="0" y="557117"/>
              <a:ext cx="9280906" cy="278977"/>
            </a:xfrm>
            <a:prstGeom prst="rect">
              <a:avLst/>
            </a:prstGeom>
          </p:spPr>
          <p:txBody>
            <a:bodyPr lIns="0" tIns="0" rIns="0" bIns="0" rtlCol="0" anchor="t">
              <a:spAutoFit/>
            </a:bodyPr>
            <a:lstStyle/>
            <a:p>
              <a:pPr>
                <a:lnSpc>
                  <a:spcPts val="1854"/>
                </a:lnSpc>
                <a:spcBef>
                  <a:spcPct val="0"/>
                </a:spcBef>
              </a:pPr>
              <a:r>
                <a:rPr lang="en-US" sz="1324">
                  <a:solidFill>
                    <a:srgbClr val="3F4042"/>
                  </a:solidFill>
                  <a:latin typeface="Open Sauce Light"/>
                </a:rPr>
                <a:t>Wir wollen Online-Operationen unglaublich einfach und benutzerfreundlich machen.</a:t>
              </a:r>
            </a:p>
          </p:txBody>
        </p:sp>
      </p:grpSp>
      <p:grpSp>
        <p:nvGrpSpPr>
          <p:cNvPr id="7" name="Group 7"/>
          <p:cNvGrpSpPr/>
          <p:nvPr/>
        </p:nvGrpSpPr>
        <p:grpSpPr>
          <a:xfrm>
            <a:off x="1028700" y="4753168"/>
            <a:ext cx="9956400" cy="4505132"/>
            <a:chOff x="0" y="0"/>
            <a:chExt cx="13275200" cy="6006842"/>
          </a:xfrm>
        </p:grpSpPr>
        <p:sp>
          <p:nvSpPr>
            <p:cNvPr id="8" name="TextBox 8"/>
            <p:cNvSpPr txBox="1"/>
            <p:nvPr/>
          </p:nvSpPr>
          <p:spPr>
            <a:xfrm>
              <a:off x="0" y="4770484"/>
              <a:ext cx="13275200" cy="1236359"/>
            </a:xfrm>
            <a:prstGeom prst="rect">
              <a:avLst/>
            </a:prstGeom>
          </p:spPr>
          <p:txBody>
            <a:bodyPr lIns="0" tIns="0" rIns="0" bIns="0" rtlCol="0" anchor="t">
              <a:spAutoFit/>
            </a:bodyPr>
            <a:lstStyle/>
            <a:p>
              <a:pPr>
                <a:lnSpc>
                  <a:spcPts val="3780"/>
                </a:lnSpc>
              </a:pPr>
              <a:r>
                <a:rPr lang="en-US" sz="2700">
                  <a:solidFill>
                    <a:srgbClr val="3F4042"/>
                  </a:solidFill>
                  <a:latin typeface="Open Sauce Light"/>
                </a:rPr>
                <a:t>Alle Operationen in unseren Banken, Niederlassungen und Standorteinrichtungen müssen auch online verfügbar sein.</a:t>
              </a:r>
            </a:p>
          </p:txBody>
        </p:sp>
        <p:sp>
          <p:nvSpPr>
            <p:cNvPr id="9" name="TextBox 9"/>
            <p:cNvSpPr txBox="1"/>
            <p:nvPr/>
          </p:nvSpPr>
          <p:spPr>
            <a:xfrm>
              <a:off x="0" y="-76200"/>
              <a:ext cx="13275200" cy="4418753"/>
            </a:xfrm>
            <a:prstGeom prst="rect">
              <a:avLst/>
            </a:prstGeom>
          </p:spPr>
          <p:txBody>
            <a:bodyPr lIns="0" tIns="0" rIns="0" bIns="0" rtlCol="0" anchor="t">
              <a:spAutoFit/>
            </a:bodyPr>
            <a:lstStyle/>
            <a:p>
              <a:pPr marL="0" lvl="0" indent="0" algn="l">
                <a:lnSpc>
                  <a:spcPts val="8840"/>
                </a:lnSpc>
                <a:spcBef>
                  <a:spcPct val="0"/>
                </a:spcBef>
              </a:pPr>
              <a:r>
                <a:rPr lang="en-US" sz="6799" spc="-203">
                  <a:solidFill>
                    <a:srgbClr val="3F4042"/>
                  </a:solidFill>
                  <a:latin typeface="Ovo Bold"/>
                </a:rPr>
                <a:t>Wir streben an, dass alle Offline-Kunden unsere Online-Tools nutzen.</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228840"/>
            <a:ext cx="19065607" cy="2444038"/>
          </a:xfrm>
          <a:prstGeom prst="rect">
            <a:avLst/>
          </a:prstGeom>
          <a:solidFill>
            <a:srgbClr val="EB8208"/>
          </a:solidFill>
        </p:spPr>
        <p:txBody>
          <a:bodyPr/>
          <a:lstStyle/>
          <a:p>
            <a:endParaRPr lang="de-DE"/>
          </a:p>
        </p:txBody>
      </p:sp>
      <p:sp>
        <p:nvSpPr>
          <p:cNvPr id="3" name="AutoShape 3"/>
          <p:cNvSpPr/>
          <p:nvPr/>
        </p:nvSpPr>
        <p:spPr>
          <a:xfrm>
            <a:off x="1190778" y="6945587"/>
            <a:ext cx="17793930" cy="9525"/>
          </a:xfrm>
          <a:prstGeom prst="rect">
            <a:avLst/>
          </a:prstGeom>
          <a:solidFill>
            <a:srgbClr val="3F4042"/>
          </a:solidFill>
        </p:spPr>
        <p:txBody>
          <a:bodyPr/>
          <a:lstStyle/>
          <a:p>
            <a:endParaRPr lang="de-DE"/>
          </a:p>
        </p:txBody>
      </p:sp>
      <p:grpSp>
        <p:nvGrpSpPr>
          <p:cNvPr id="4" name="Group 4"/>
          <p:cNvGrpSpPr/>
          <p:nvPr/>
        </p:nvGrpSpPr>
        <p:grpSpPr>
          <a:xfrm>
            <a:off x="1190778" y="6868707"/>
            <a:ext cx="163286" cy="163286"/>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6" name="Group 6"/>
          <p:cNvGrpSpPr/>
          <p:nvPr/>
        </p:nvGrpSpPr>
        <p:grpSpPr>
          <a:xfrm>
            <a:off x="1028700" y="2962374"/>
            <a:ext cx="8305144" cy="1717917"/>
            <a:chOff x="0" y="0"/>
            <a:chExt cx="11073526" cy="2290557"/>
          </a:xfrm>
        </p:grpSpPr>
        <p:sp>
          <p:nvSpPr>
            <p:cNvPr id="7" name="TextBox 7"/>
            <p:cNvSpPr txBox="1"/>
            <p:nvPr/>
          </p:nvSpPr>
          <p:spPr>
            <a:xfrm>
              <a:off x="0" y="1694285"/>
              <a:ext cx="11073526" cy="596272"/>
            </a:xfrm>
            <a:prstGeom prst="rect">
              <a:avLst/>
            </a:prstGeom>
          </p:spPr>
          <p:txBody>
            <a:bodyPr lIns="0" tIns="0" rIns="0" bIns="0" rtlCol="0" anchor="t">
              <a:spAutoFit/>
            </a:bodyPr>
            <a:lstStyle/>
            <a:p>
              <a:pPr>
                <a:lnSpc>
                  <a:spcPts val="3780"/>
                </a:lnSpc>
                <a:spcBef>
                  <a:spcPct val="0"/>
                </a:spcBef>
              </a:pPr>
              <a:r>
                <a:rPr lang="en-US" sz="2700">
                  <a:solidFill>
                    <a:srgbClr val="3F4042"/>
                  </a:solidFill>
                  <a:latin typeface="Open Sauce Light"/>
                </a:rPr>
                <a:t>Wie unser Jahr aussieht:</a:t>
              </a:r>
            </a:p>
          </p:txBody>
        </p:sp>
        <p:sp>
          <p:nvSpPr>
            <p:cNvPr id="8" name="TextBox 8"/>
            <p:cNvSpPr txBox="1"/>
            <p:nvPr/>
          </p:nvSpPr>
          <p:spPr>
            <a:xfrm>
              <a:off x="0" y="-85725"/>
              <a:ext cx="11073526" cy="1620595"/>
            </a:xfrm>
            <a:prstGeom prst="rect">
              <a:avLst/>
            </a:prstGeom>
          </p:spPr>
          <p:txBody>
            <a:bodyPr lIns="0" tIns="0" rIns="0" bIns="0" rtlCol="0" anchor="t">
              <a:spAutoFit/>
            </a:bodyPr>
            <a:lstStyle/>
            <a:p>
              <a:pPr marL="0" lvl="0" indent="0">
                <a:lnSpc>
                  <a:spcPts val="9890"/>
                </a:lnSpc>
                <a:spcBef>
                  <a:spcPct val="0"/>
                </a:spcBef>
              </a:pPr>
              <a:r>
                <a:rPr lang="en-US" sz="7608" spc="-228">
                  <a:solidFill>
                    <a:srgbClr val="3F4042"/>
                  </a:solidFill>
                  <a:latin typeface="Ovo Bold"/>
                </a:rPr>
                <a:t>Roadmap</a:t>
              </a:r>
            </a:p>
          </p:txBody>
        </p:sp>
      </p:grpSp>
      <p:sp>
        <p:nvSpPr>
          <p:cNvPr id="9" name="TextBox 9"/>
          <p:cNvSpPr txBox="1"/>
          <p:nvPr/>
        </p:nvSpPr>
        <p:spPr>
          <a:xfrm>
            <a:off x="866622"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1</a:t>
            </a:r>
          </a:p>
        </p:txBody>
      </p:sp>
      <p:sp>
        <p:nvSpPr>
          <p:cNvPr id="10" name="TextBox 10"/>
          <p:cNvSpPr txBox="1"/>
          <p:nvPr/>
        </p:nvSpPr>
        <p:spPr>
          <a:xfrm>
            <a:off x="1064633" y="7477783"/>
            <a:ext cx="2479985" cy="111190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Januar-Ziel: </a:t>
            </a:r>
          </a:p>
          <a:p>
            <a:pPr>
              <a:lnSpc>
                <a:spcPts val="2994"/>
              </a:lnSpc>
            </a:pPr>
            <a:r>
              <a:rPr lang="en-US" sz="2139">
                <a:solidFill>
                  <a:srgbClr val="3F4042"/>
                </a:solidFill>
                <a:latin typeface="Open Sauce Medium"/>
              </a:rPr>
              <a:t>Besprechung der VCs und IT-Teams</a:t>
            </a:r>
          </a:p>
        </p:txBody>
      </p:sp>
      <p:grpSp>
        <p:nvGrpSpPr>
          <p:cNvPr id="11" name="Group 11"/>
          <p:cNvGrpSpPr/>
          <p:nvPr/>
        </p:nvGrpSpPr>
        <p:grpSpPr>
          <a:xfrm>
            <a:off x="1028700" y="740724"/>
            <a:ext cx="9134677" cy="733750"/>
            <a:chOff x="0" y="0"/>
            <a:chExt cx="12179569" cy="978333"/>
          </a:xfrm>
        </p:grpSpPr>
        <p:sp>
          <p:nvSpPr>
            <p:cNvPr id="12" name="TextBox 12"/>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FFFFFF"/>
                  </a:solidFill>
                  <a:latin typeface="Open Sauce Medium"/>
                </a:rPr>
                <a:t>UNSERE ONLINE-PLATTFORMEN VERBESSERN</a:t>
              </a:r>
            </a:p>
          </p:txBody>
        </p:sp>
        <p:sp>
          <p:nvSpPr>
            <p:cNvPr id="13" name="TextBox 13"/>
            <p:cNvSpPr txBox="1"/>
            <p:nvPr/>
          </p:nvSpPr>
          <p:spPr>
            <a:xfrm>
              <a:off x="0" y="569182"/>
              <a:ext cx="12179569" cy="387562"/>
            </a:xfrm>
            <a:prstGeom prst="rect">
              <a:avLst/>
            </a:prstGeom>
          </p:spPr>
          <p:txBody>
            <a:bodyPr lIns="0" tIns="0" rIns="0" bIns="0" rtlCol="0" anchor="t">
              <a:spAutoFit/>
            </a:bodyPr>
            <a:lstStyle/>
            <a:p>
              <a:pPr>
                <a:lnSpc>
                  <a:spcPts val="2484"/>
                </a:lnSpc>
                <a:spcBef>
                  <a:spcPct val="0"/>
                </a:spcBef>
              </a:pPr>
              <a:r>
                <a:rPr lang="en-US" sz="1774">
                  <a:solidFill>
                    <a:srgbClr val="FFFFFF"/>
                  </a:solidFill>
                  <a:latin typeface="Open Sauce Light"/>
                </a:rPr>
                <a:t>Wir wollen Online-Operationen unglaublich einfach und benutzerfreundlich machen.</a:t>
              </a:r>
            </a:p>
          </p:txBody>
        </p:sp>
      </p:grpSp>
      <p:sp>
        <p:nvSpPr>
          <p:cNvPr id="14" name="TextBox 14"/>
          <p:cNvSpPr txBox="1"/>
          <p:nvPr/>
        </p:nvSpPr>
        <p:spPr>
          <a:xfrm>
            <a:off x="420966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2</a:t>
            </a:r>
          </a:p>
        </p:txBody>
      </p:sp>
      <p:sp>
        <p:nvSpPr>
          <p:cNvPr id="15" name="TextBox 15"/>
          <p:cNvSpPr txBox="1"/>
          <p:nvPr/>
        </p:nvSpPr>
        <p:spPr>
          <a:xfrm>
            <a:off x="4533823" y="7477783"/>
            <a:ext cx="2479985" cy="1098316"/>
          </a:xfrm>
          <a:prstGeom prst="rect">
            <a:avLst/>
          </a:prstGeom>
        </p:spPr>
        <p:txBody>
          <a:bodyPr lIns="0" tIns="0" rIns="0" bIns="0" rtlCol="0" anchor="t">
            <a:spAutoFit/>
          </a:bodyPr>
          <a:lstStyle/>
          <a:p>
            <a:pPr>
              <a:lnSpc>
                <a:spcPts val="2183"/>
              </a:lnSpc>
            </a:pPr>
            <a:r>
              <a:rPr lang="en-US" sz="1559">
                <a:solidFill>
                  <a:srgbClr val="3F4042"/>
                </a:solidFill>
                <a:latin typeface="Open Sauce Medium"/>
              </a:rPr>
              <a:t>März-Ziel: </a:t>
            </a:r>
          </a:p>
          <a:p>
            <a:pPr>
              <a:lnSpc>
                <a:spcPts val="2183"/>
              </a:lnSpc>
            </a:pPr>
            <a:r>
              <a:rPr lang="en-US" sz="1559">
                <a:solidFill>
                  <a:srgbClr val="3F4042"/>
                </a:solidFill>
                <a:latin typeface="Open Sauce Medium"/>
              </a:rPr>
              <a:t>Website-Erstellung und Fehlersuche und -behebung</a:t>
            </a:r>
          </a:p>
        </p:txBody>
      </p:sp>
      <p:sp>
        <p:nvSpPr>
          <p:cNvPr id="16" name="TextBox 16"/>
          <p:cNvSpPr txBox="1"/>
          <p:nvPr/>
        </p:nvSpPr>
        <p:spPr>
          <a:xfrm>
            <a:off x="767885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3</a:t>
            </a:r>
          </a:p>
        </p:txBody>
      </p:sp>
      <p:sp>
        <p:nvSpPr>
          <p:cNvPr id="17" name="TextBox 17"/>
          <p:cNvSpPr txBox="1"/>
          <p:nvPr/>
        </p:nvSpPr>
        <p:spPr>
          <a:xfrm>
            <a:off x="8003013" y="7477783"/>
            <a:ext cx="2479985" cy="73268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Mai-Ziel: </a:t>
            </a:r>
          </a:p>
          <a:p>
            <a:pPr>
              <a:lnSpc>
                <a:spcPts val="2994"/>
              </a:lnSpc>
            </a:pPr>
            <a:r>
              <a:rPr lang="en-US" sz="2139">
                <a:solidFill>
                  <a:srgbClr val="3F4042"/>
                </a:solidFill>
                <a:latin typeface="Open Sauce Medium"/>
              </a:rPr>
              <a:t>Testlauf</a:t>
            </a:r>
          </a:p>
        </p:txBody>
      </p:sp>
      <p:sp>
        <p:nvSpPr>
          <p:cNvPr id="18" name="TextBox 18"/>
          <p:cNvSpPr txBox="1"/>
          <p:nvPr/>
        </p:nvSpPr>
        <p:spPr>
          <a:xfrm>
            <a:off x="11117716"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4</a:t>
            </a:r>
          </a:p>
        </p:txBody>
      </p:sp>
      <p:sp>
        <p:nvSpPr>
          <p:cNvPr id="19" name="TextBox 19"/>
          <p:cNvSpPr txBox="1"/>
          <p:nvPr/>
        </p:nvSpPr>
        <p:spPr>
          <a:xfrm>
            <a:off x="11472203" y="7477783"/>
            <a:ext cx="2479985" cy="111190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August-Ziel: </a:t>
            </a:r>
          </a:p>
          <a:p>
            <a:pPr>
              <a:lnSpc>
                <a:spcPts val="2994"/>
              </a:lnSpc>
            </a:pPr>
            <a:r>
              <a:rPr lang="en-US" sz="2139">
                <a:solidFill>
                  <a:srgbClr val="3F4042"/>
                </a:solidFill>
                <a:latin typeface="Open Sauce Medium"/>
              </a:rPr>
              <a:t>Marketing und Bereitstellung</a:t>
            </a:r>
          </a:p>
        </p:txBody>
      </p:sp>
      <p:sp>
        <p:nvSpPr>
          <p:cNvPr id="20" name="TextBox 20"/>
          <p:cNvSpPr txBox="1"/>
          <p:nvPr/>
        </p:nvSpPr>
        <p:spPr>
          <a:xfrm>
            <a:off x="1461723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5</a:t>
            </a:r>
          </a:p>
        </p:txBody>
      </p:sp>
      <p:sp>
        <p:nvSpPr>
          <p:cNvPr id="21" name="TextBox 21"/>
          <p:cNvSpPr txBox="1"/>
          <p:nvPr/>
        </p:nvSpPr>
        <p:spPr>
          <a:xfrm>
            <a:off x="14941393" y="7458733"/>
            <a:ext cx="2479985" cy="730222"/>
          </a:xfrm>
          <a:prstGeom prst="rect">
            <a:avLst/>
          </a:prstGeom>
        </p:spPr>
        <p:txBody>
          <a:bodyPr lIns="0" tIns="0" rIns="0" bIns="0" rtlCol="0" anchor="t">
            <a:spAutoFit/>
          </a:bodyPr>
          <a:lstStyle/>
          <a:p>
            <a:pPr>
              <a:lnSpc>
                <a:spcPts val="2932"/>
              </a:lnSpc>
            </a:pPr>
            <a:r>
              <a:rPr lang="en-US" sz="2094">
                <a:solidFill>
                  <a:srgbClr val="3F4042"/>
                </a:solidFill>
                <a:latin typeface="Open Sauce Medium"/>
              </a:rPr>
              <a:t>November-Ziel: </a:t>
            </a:r>
          </a:p>
          <a:p>
            <a:pPr>
              <a:lnSpc>
                <a:spcPts val="2932"/>
              </a:lnSpc>
            </a:pPr>
            <a:r>
              <a:rPr lang="en-US" sz="2094">
                <a:solidFill>
                  <a:srgbClr val="3F4042"/>
                </a:solidFill>
                <a:latin typeface="Open Sauce Medium"/>
              </a:rPr>
              <a:t>Offizieller Neustart</a:t>
            </a:r>
          </a:p>
        </p:txBody>
      </p:sp>
      <p:grpSp>
        <p:nvGrpSpPr>
          <p:cNvPr id="22" name="Group 22"/>
          <p:cNvGrpSpPr/>
          <p:nvPr/>
        </p:nvGrpSpPr>
        <p:grpSpPr>
          <a:xfrm>
            <a:off x="4533823" y="6868707"/>
            <a:ext cx="163286" cy="163286"/>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24" name="Group 24"/>
          <p:cNvGrpSpPr/>
          <p:nvPr/>
        </p:nvGrpSpPr>
        <p:grpSpPr>
          <a:xfrm>
            <a:off x="8003013" y="6868707"/>
            <a:ext cx="163286" cy="163286"/>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26" name="Group 26"/>
          <p:cNvGrpSpPr/>
          <p:nvPr/>
        </p:nvGrpSpPr>
        <p:grpSpPr>
          <a:xfrm>
            <a:off x="11523515" y="6868707"/>
            <a:ext cx="163286" cy="163286"/>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28" name="Group 28"/>
          <p:cNvGrpSpPr/>
          <p:nvPr/>
        </p:nvGrpSpPr>
        <p:grpSpPr>
          <a:xfrm>
            <a:off x="14941393" y="6868707"/>
            <a:ext cx="163286" cy="163286"/>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153498" y="-270447"/>
            <a:ext cx="5397634" cy="10827894"/>
          </a:xfrm>
          <a:prstGeom prst="rect">
            <a:avLst/>
          </a:prstGeom>
          <a:solidFill>
            <a:srgbClr val="EDEDED"/>
          </a:solidFill>
        </p:spPr>
        <p:txBody>
          <a:bodyPr/>
          <a:lstStyle/>
          <a:p>
            <a:endParaRPr lang="de-DE"/>
          </a:p>
        </p:txBody>
      </p:sp>
      <p:sp>
        <p:nvSpPr>
          <p:cNvPr id="3" name="TextBox 3"/>
          <p:cNvSpPr txBox="1"/>
          <p:nvPr/>
        </p:nvSpPr>
        <p:spPr>
          <a:xfrm>
            <a:off x="1028700" y="1028700"/>
            <a:ext cx="2778633"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grpSp>
        <p:nvGrpSpPr>
          <p:cNvPr id="4" name="Group 4"/>
          <p:cNvGrpSpPr/>
          <p:nvPr/>
        </p:nvGrpSpPr>
        <p:grpSpPr>
          <a:xfrm>
            <a:off x="1028700" y="7342856"/>
            <a:ext cx="3268473" cy="1915444"/>
            <a:chOff x="0" y="0"/>
            <a:chExt cx="4357964" cy="2553925"/>
          </a:xfrm>
        </p:grpSpPr>
        <p:sp>
          <p:nvSpPr>
            <p:cNvPr id="5" name="TextBox 5"/>
            <p:cNvSpPr txBox="1"/>
            <p:nvPr/>
          </p:nvSpPr>
          <p:spPr>
            <a:xfrm>
              <a:off x="0" y="186055"/>
              <a:ext cx="4357964" cy="765748"/>
            </a:xfrm>
            <a:prstGeom prst="rect">
              <a:avLst/>
            </a:prstGeom>
          </p:spPr>
          <p:txBody>
            <a:bodyPr lIns="0" tIns="0" rIns="0" bIns="0" rtlCol="0" anchor="t">
              <a:spAutoFit/>
            </a:bodyPr>
            <a:lstStyle/>
            <a:p>
              <a:pPr marL="0" lvl="0" indent="0">
                <a:lnSpc>
                  <a:spcPts val="2393"/>
                </a:lnSpc>
              </a:pPr>
              <a:r>
                <a:rPr lang="en-US" sz="1841" spc="-55">
                  <a:solidFill>
                    <a:srgbClr val="3F4042"/>
                  </a:solidFill>
                  <a:latin typeface="Open Sauce Medium"/>
                </a:rPr>
                <a:t>UNSERE ONLINE-PLATTFORMEN VERBESSERN</a:t>
              </a:r>
            </a:p>
          </p:txBody>
        </p:sp>
        <p:sp>
          <p:nvSpPr>
            <p:cNvPr id="6" name="TextBox 6"/>
            <p:cNvSpPr txBox="1"/>
            <p:nvPr/>
          </p:nvSpPr>
          <p:spPr>
            <a:xfrm>
              <a:off x="0" y="1401823"/>
              <a:ext cx="4357964" cy="1152102"/>
            </a:xfrm>
            <a:prstGeom prst="rect">
              <a:avLst/>
            </a:prstGeom>
          </p:spPr>
          <p:txBody>
            <a:bodyPr lIns="0" tIns="0" rIns="0" bIns="0" rtlCol="0" anchor="t">
              <a:spAutoFit/>
            </a:bodyPr>
            <a:lstStyle/>
            <a:p>
              <a:pPr>
                <a:lnSpc>
                  <a:spcPts val="2379"/>
                </a:lnSpc>
                <a:spcBef>
                  <a:spcPct val="0"/>
                </a:spcBef>
              </a:pPr>
              <a:r>
                <a:rPr lang="en-US" sz="1699">
                  <a:solidFill>
                    <a:srgbClr val="3F4042"/>
                  </a:solidFill>
                  <a:latin typeface="Open Sauce Light"/>
                </a:rPr>
                <a:t>Wir wollen Online-Operationen unglaublich einfach und benutzerfreundlich machen.</a:t>
              </a:r>
            </a:p>
          </p:txBody>
        </p:sp>
      </p:grpSp>
      <p:grpSp>
        <p:nvGrpSpPr>
          <p:cNvPr id="7" name="Group 7"/>
          <p:cNvGrpSpPr/>
          <p:nvPr/>
        </p:nvGrpSpPr>
        <p:grpSpPr>
          <a:xfrm>
            <a:off x="6954757" y="3207500"/>
            <a:ext cx="9493202" cy="3872001"/>
            <a:chOff x="0" y="0"/>
            <a:chExt cx="12657602" cy="5162668"/>
          </a:xfrm>
        </p:grpSpPr>
        <p:sp>
          <p:nvSpPr>
            <p:cNvPr id="8" name="AutoShape 8"/>
            <p:cNvSpPr/>
            <p:nvPr/>
          </p:nvSpPr>
          <p:spPr>
            <a:xfrm>
              <a:off x="0" y="2203963"/>
              <a:ext cx="12657602" cy="12700"/>
            </a:xfrm>
            <a:prstGeom prst="rect">
              <a:avLst/>
            </a:prstGeom>
            <a:solidFill>
              <a:srgbClr val="3F4042"/>
            </a:solidFill>
          </p:spPr>
          <p:txBody>
            <a:bodyPr/>
            <a:lstStyle/>
            <a:p>
              <a:endParaRPr lang="de-DE"/>
            </a:p>
          </p:txBody>
        </p:sp>
        <p:sp>
          <p:nvSpPr>
            <p:cNvPr id="9" name="TextBox 9"/>
            <p:cNvSpPr txBox="1"/>
            <p:nvPr/>
          </p:nvSpPr>
          <p:spPr>
            <a:xfrm>
              <a:off x="0" y="3010215"/>
              <a:ext cx="12657602" cy="1308100"/>
            </a:xfrm>
            <a:prstGeom prst="rect">
              <a:avLst/>
            </a:prstGeom>
          </p:spPr>
          <p:txBody>
            <a:bodyPr lIns="0" tIns="0" rIns="0" bIns="0" rtlCol="0" anchor="t">
              <a:spAutoFit/>
            </a:bodyPr>
            <a:lstStyle/>
            <a:p>
              <a:pPr>
                <a:lnSpc>
                  <a:spcPts val="2625"/>
                </a:lnSpc>
                <a:spcBef>
                  <a:spcPct val="0"/>
                </a:spcBef>
              </a:pPr>
              <a:r>
                <a:rPr lang="en-US" sz="1875">
                  <a:solidFill>
                    <a:srgbClr val="3F4042"/>
                  </a:solidFill>
                  <a:latin typeface="Open Sauce Light"/>
                </a:rPr>
                <a:t>Obwohl wir von diesem Großprojekt überzeugt sind und uns darauf freuen, müssen wir auch erwarten, dass es zu großen und kleinen Problemen kommen wird. Wir wollen uns auf unser Endziel konzentrieren und stetig daraufhin arbeiten.</a:t>
              </a:r>
            </a:p>
          </p:txBody>
        </p:sp>
        <p:sp>
          <p:nvSpPr>
            <p:cNvPr id="10" name="TextBox 10"/>
            <p:cNvSpPr txBox="1"/>
            <p:nvPr/>
          </p:nvSpPr>
          <p:spPr>
            <a:xfrm>
              <a:off x="0" y="-85725"/>
              <a:ext cx="12657602" cy="1620595"/>
            </a:xfrm>
            <a:prstGeom prst="rect">
              <a:avLst/>
            </a:prstGeom>
          </p:spPr>
          <p:txBody>
            <a:bodyPr lIns="0" tIns="0" rIns="0" bIns="0" rtlCol="0" anchor="t">
              <a:spAutoFit/>
            </a:bodyPr>
            <a:lstStyle/>
            <a:p>
              <a:pPr marL="0" lvl="0" indent="0" algn="l">
                <a:lnSpc>
                  <a:spcPts val="9890"/>
                </a:lnSpc>
                <a:spcBef>
                  <a:spcPct val="0"/>
                </a:spcBef>
              </a:pPr>
              <a:r>
                <a:rPr lang="en-US" sz="7608" spc="-228">
                  <a:solidFill>
                    <a:srgbClr val="3F4042"/>
                  </a:solidFill>
                  <a:latin typeface="Ovo Bold"/>
                </a:rPr>
                <a:t>Sicherheitsvorfälle</a:t>
              </a:r>
            </a:p>
          </p:txBody>
        </p:sp>
        <p:sp>
          <p:nvSpPr>
            <p:cNvPr id="11" name="AutoShape 11"/>
            <p:cNvSpPr/>
            <p:nvPr/>
          </p:nvSpPr>
          <p:spPr>
            <a:xfrm>
              <a:off x="0" y="5149968"/>
              <a:ext cx="12657602" cy="12700"/>
            </a:xfrm>
            <a:prstGeom prst="rect">
              <a:avLst/>
            </a:prstGeom>
            <a:solidFill>
              <a:srgbClr val="3F4042"/>
            </a:solidFill>
          </p:spPr>
          <p:txBody>
            <a:bodyPr/>
            <a:lstStyle/>
            <a:p>
              <a:endParaRPr lang="de-DE"/>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Rot="1" noMove="1" noResize="1" noEditPoints="1" noAdjustHandles="1" noChangeArrowheads="1" noChangeShapeType="1"/>
          </p:cNvSpPr>
          <p:nvPr/>
        </p:nvSpPr>
        <p:spPr>
          <a:xfrm>
            <a:off x="-164916" y="-227158"/>
            <a:ext cx="11502357" cy="10730908"/>
          </a:xfrm>
          <a:prstGeom prst="rect">
            <a:avLst/>
          </a:prstGeom>
          <a:solidFill>
            <a:srgbClr val="EDEDED"/>
          </a:solidFill>
        </p:spPr>
        <p:txBody>
          <a:bodyPr/>
          <a:lstStyle/>
          <a:p>
            <a:endParaRPr lang="de-DE"/>
          </a:p>
        </p:txBody>
      </p:sp>
      <p:grpSp>
        <p:nvGrpSpPr>
          <p:cNvPr id="3" name="Group 3"/>
          <p:cNvGrpSpPr/>
          <p:nvPr/>
        </p:nvGrpSpPr>
        <p:grpSpPr>
          <a:xfrm>
            <a:off x="12402589" y="1014413"/>
            <a:ext cx="4912823" cy="6948488"/>
            <a:chOff x="-50800" y="-19050"/>
            <a:chExt cx="6550430" cy="10369396"/>
          </a:xfrm>
        </p:grpSpPr>
        <p:sp>
          <p:nvSpPr>
            <p:cNvPr id="4" name="AutoShape 4"/>
            <p:cNvSpPr/>
            <p:nvPr/>
          </p:nvSpPr>
          <p:spPr>
            <a:xfrm>
              <a:off x="0" y="1636752"/>
              <a:ext cx="6424815" cy="12700"/>
            </a:xfrm>
            <a:prstGeom prst="rect">
              <a:avLst/>
            </a:prstGeom>
            <a:solidFill>
              <a:srgbClr val="3F4042">
                <a:alpha val="49804"/>
              </a:srgbClr>
            </a:solidFill>
          </p:spPr>
          <p:txBody>
            <a:bodyPr/>
            <a:lstStyle/>
            <a:p>
              <a:endParaRPr lang="de-DE"/>
            </a:p>
          </p:txBody>
        </p:sp>
        <p:sp>
          <p:nvSpPr>
            <p:cNvPr id="5" name="TextBox 5"/>
            <p:cNvSpPr txBox="1"/>
            <p:nvPr/>
          </p:nvSpPr>
          <p:spPr>
            <a:xfrm>
              <a:off x="481213" y="491601"/>
              <a:ext cx="5943601" cy="664266"/>
            </a:xfrm>
            <a:prstGeom prst="rect">
              <a:avLst/>
            </a:prstGeom>
          </p:spPr>
          <p:txBody>
            <a:bodyPr wrap="square" lIns="0" tIns="0" rIns="0" bIns="0" rtlCol="0" anchor="t">
              <a:spAutoFit/>
            </a:bodyPr>
            <a:lstStyle/>
            <a:p>
              <a:pPr>
                <a:lnSpc>
                  <a:spcPts val="3779"/>
                </a:lnSpc>
                <a:spcBef>
                  <a:spcPct val="0"/>
                </a:spcBef>
              </a:pPr>
              <a:r>
                <a:rPr lang="en-US" sz="2700" dirty="0">
                  <a:solidFill>
                    <a:srgbClr val="3F4042"/>
                  </a:solidFill>
                  <a:latin typeface="Open Sauce Light"/>
                </a:rPr>
                <a:t>Dataset</a:t>
              </a:r>
            </a:p>
          </p:txBody>
        </p:sp>
        <p:sp>
          <p:nvSpPr>
            <p:cNvPr id="6" name="TextBox 6"/>
            <p:cNvSpPr txBox="1"/>
            <p:nvPr/>
          </p:nvSpPr>
          <p:spPr>
            <a:xfrm>
              <a:off x="0" y="-19050"/>
              <a:ext cx="6424815" cy="498344"/>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1. Material</a:t>
              </a:r>
            </a:p>
          </p:txBody>
        </p:sp>
        <p:sp>
          <p:nvSpPr>
            <p:cNvPr id="7" name="AutoShape 7"/>
            <p:cNvSpPr/>
            <p:nvPr/>
          </p:nvSpPr>
          <p:spPr>
            <a:xfrm>
              <a:off x="-50800" y="6313190"/>
              <a:ext cx="6424815" cy="12700"/>
            </a:xfrm>
            <a:prstGeom prst="rect">
              <a:avLst/>
            </a:prstGeom>
            <a:solidFill>
              <a:srgbClr val="3F4042">
                <a:alpha val="49804"/>
              </a:srgbClr>
            </a:solidFill>
          </p:spPr>
          <p:txBody>
            <a:bodyPr/>
            <a:lstStyle/>
            <a:p>
              <a:endParaRPr lang="de-DE"/>
            </a:p>
          </p:txBody>
        </p:sp>
        <p:sp>
          <p:nvSpPr>
            <p:cNvPr id="8" name="TextBox 8"/>
            <p:cNvSpPr txBox="1"/>
            <p:nvPr/>
          </p:nvSpPr>
          <p:spPr>
            <a:xfrm>
              <a:off x="481213" y="2695017"/>
              <a:ext cx="5943602" cy="2845953"/>
            </a:xfrm>
            <a:prstGeom prst="rect">
              <a:avLst/>
            </a:prstGeom>
          </p:spPr>
          <p:txBody>
            <a:bodyPr wrap="square" lIns="0" tIns="0" rIns="0" bIns="0" rtlCol="0" anchor="t">
              <a:spAutoFit/>
            </a:bodyPr>
            <a:lstStyle/>
            <a:p>
              <a:pPr>
                <a:lnSpc>
                  <a:spcPts val="3779"/>
                </a:lnSpc>
                <a:spcBef>
                  <a:spcPct val="0"/>
                </a:spcBef>
              </a:pPr>
              <a:r>
                <a:rPr lang="en-US" sz="2700" dirty="0">
                  <a:solidFill>
                    <a:srgbClr val="3F4042"/>
                  </a:solidFill>
                  <a:latin typeface="Open Sauce Light"/>
                </a:rPr>
                <a:t>Data preparation</a:t>
              </a:r>
            </a:p>
            <a:p>
              <a:pPr>
                <a:lnSpc>
                  <a:spcPts val="3779"/>
                </a:lnSpc>
                <a:spcBef>
                  <a:spcPct val="0"/>
                </a:spcBef>
              </a:pPr>
              <a:r>
                <a:rPr lang="en-US" sz="2700" dirty="0">
                  <a:solidFill>
                    <a:srgbClr val="3F4042"/>
                  </a:solidFill>
                  <a:latin typeface="Open Sauce Light"/>
                </a:rPr>
                <a:t>KNN</a:t>
              </a:r>
            </a:p>
            <a:p>
              <a:pPr>
                <a:lnSpc>
                  <a:spcPts val="3779"/>
                </a:lnSpc>
                <a:spcBef>
                  <a:spcPct val="0"/>
                </a:spcBef>
              </a:pPr>
              <a:r>
                <a:rPr lang="en-US" sz="2700" dirty="0">
                  <a:solidFill>
                    <a:srgbClr val="3F4042"/>
                  </a:solidFill>
                  <a:latin typeface="Open Sauce Light"/>
                </a:rPr>
                <a:t>CNN</a:t>
              </a:r>
            </a:p>
            <a:p>
              <a:pPr>
                <a:lnSpc>
                  <a:spcPts val="3779"/>
                </a:lnSpc>
                <a:spcBef>
                  <a:spcPct val="0"/>
                </a:spcBef>
              </a:pPr>
              <a:r>
                <a:rPr lang="en-US" sz="2700" dirty="0">
                  <a:solidFill>
                    <a:srgbClr val="3F4042"/>
                  </a:solidFill>
                  <a:latin typeface="Open Sauce Light"/>
                </a:rPr>
                <a:t>Evaluation</a:t>
              </a:r>
            </a:p>
          </p:txBody>
        </p:sp>
        <p:sp>
          <p:nvSpPr>
            <p:cNvPr id="9" name="TextBox 9"/>
            <p:cNvSpPr txBox="1"/>
            <p:nvPr/>
          </p:nvSpPr>
          <p:spPr>
            <a:xfrm>
              <a:off x="0" y="2184368"/>
              <a:ext cx="6424815" cy="498344"/>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2. Methods</a:t>
              </a:r>
            </a:p>
          </p:txBody>
        </p:sp>
        <p:sp>
          <p:nvSpPr>
            <p:cNvPr id="10" name="AutoShape 10"/>
            <p:cNvSpPr/>
            <p:nvPr/>
          </p:nvSpPr>
          <p:spPr>
            <a:xfrm>
              <a:off x="74815" y="8774611"/>
              <a:ext cx="6424815" cy="12700"/>
            </a:xfrm>
            <a:prstGeom prst="rect">
              <a:avLst/>
            </a:prstGeom>
            <a:solidFill>
              <a:srgbClr val="3F4042">
                <a:alpha val="49804"/>
              </a:srgbClr>
            </a:solidFill>
          </p:spPr>
          <p:txBody>
            <a:bodyPr/>
            <a:lstStyle/>
            <a:p>
              <a:endParaRPr lang="de-DE"/>
            </a:p>
          </p:txBody>
        </p:sp>
        <p:sp>
          <p:nvSpPr>
            <p:cNvPr id="11" name="TextBox 11"/>
            <p:cNvSpPr txBox="1"/>
            <p:nvPr/>
          </p:nvSpPr>
          <p:spPr>
            <a:xfrm>
              <a:off x="481212" y="7944779"/>
              <a:ext cx="5939974" cy="646564"/>
            </a:xfrm>
            <a:prstGeom prst="rect">
              <a:avLst/>
            </a:prstGeom>
          </p:spPr>
          <p:txBody>
            <a:bodyPr wrap="square" lIns="0" tIns="0" rIns="0" bIns="0" rtlCol="0" anchor="t">
              <a:spAutoFit/>
            </a:bodyPr>
            <a:lstStyle/>
            <a:p>
              <a:pPr>
                <a:lnSpc>
                  <a:spcPts val="3675"/>
                </a:lnSpc>
                <a:spcBef>
                  <a:spcPct val="0"/>
                </a:spcBef>
              </a:pPr>
              <a:endParaRPr lang="en-US" sz="2625" dirty="0">
                <a:solidFill>
                  <a:srgbClr val="3F4042"/>
                </a:solidFill>
                <a:latin typeface="Open Sauce Light"/>
              </a:endParaRPr>
            </a:p>
          </p:txBody>
        </p:sp>
        <p:sp>
          <p:nvSpPr>
            <p:cNvPr id="12" name="TextBox 12"/>
            <p:cNvSpPr txBox="1"/>
            <p:nvPr/>
          </p:nvSpPr>
          <p:spPr>
            <a:xfrm>
              <a:off x="-3628" y="6860561"/>
              <a:ext cx="6424815" cy="498344"/>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3. Results </a:t>
              </a:r>
            </a:p>
          </p:txBody>
        </p:sp>
        <p:sp>
          <p:nvSpPr>
            <p:cNvPr id="13" name="TextBox 13"/>
            <p:cNvSpPr txBox="1"/>
            <p:nvPr/>
          </p:nvSpPr>
          <p:spPr>
            <a:xfrm>
              <a:off x="0" y="9759162"/>
              <a:ext cx="6424815" cy="591184"/>
            </a:xfrm>
            <a:prstGeom prst="rect">
              <a:avLst/>
            </a:prstGeom>
          </p:spPr>
          <p:txBody>
            <a:bodyPr lIns="0" tIns="0" rIns="0" bIns="0" rtlCol="0" anchor="t">
              <a:spAutoFit/>
            </a:bodyPr>
            <a:lstStyle/>
            <a:p>
              <a:pPr>
                <a:lnSpc>
                  <a:spcPts val="3779"/>
                </a:lnSpc>
                <a:spcBef>
                  <a:spcPct val="0"/>
                </a:spcBef>
              </a:pPr>
              <a:r>
                <a:rPr lang="en-US" sz="2700" dirty="0" err="1">
                  <a:solidFill>
                    <a:srgbClr val="3F4042"/>
                  </a:solidFill>
                  <a:latin typeface="Open Sauce Light"/>
                </a:rPr>
                <a:t>Zusammenfassung</a:t>
              </a:r>
              <a:endParaRPr lang="en-US" sz="2700" dirty="0">
                <a:solidFill>
                  <a:srgbClr val="3F4042"/>
                </a:solidFill>
                <a:latin typeface="Open Sauce Light"/>
              </a:endParaRPr>
            </a:p>
          </p:txBody>
        </p:sp>
        <p:sp>
          <p:nvSpPr>
            <p:cNvPr id="14" name="TextBox 14"/>
            <p:cNvSpPr txBox="1"/>
            <p:nvPr/>
          </p:nvSpPr>
          <p:spPr>
            <a:xfrm>
              <a:off x="0" y="8956412"/>
              <a:ext cx="6424815" cy="451848"/>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4. TEIL:</a:t>
              </a:r>
            </a:p>
          </p:txBody>
        </p:sp>
      </p:grpSp>
      <p:sp>
        <p:nvSpPr>
          <p:cNvPr id="15" name="Freeform 15"/>
          <p:cNvSpPr/>
          <p:nvPr/>
        </p:nvSpPr>
        <p:spPr>
          <a:xfrm>
            <a:off x="0" y="4585222"/>
            <a:ext cx="11337441" cy="5701778"/>
          </a:xfrm>
          <a:custGeom>
            <a:avLst/>
            <a:gdLst/>
            <a:ahLst/>
            <a:cxnLst/>
            <a:rect l="l" t="t" r="r" b="b"/>
            <a:pathLst>
              <a:path w="11337441" h="5701778">
                <a:moveTo>
                  <a:pt x="0" y="0"/>
                </a:moveTo>
                <a:lnTo>
                  <a:pt x="11337441" y="0"/>
                </a:lnTo>
                <a:lnTo>
                  <a:pt x="11337441" y="5701778"/>
                </a:lnTo>
                <a:lnTo>
                  <a:pt x="0" y="5701778"/>
                </a:lnTo>
                <a:lnTo>
                  <a:pt x="0" y="0"/>
                </a:lnTo>
                <a:close/>
              </a:path>
            </a:pathLst>
          </a:custGeom>
          <a:solidFill>
            <a:srgbClr val="EB8208"/>
          </a:solidFill>
        </p:spPr>
        <p:txBody>
          <a:bodyPr/>
          <a:lstStyle/>
          <a:p>
            <a:endParaRPr lang="de-DE"/>
          </a:p>
        </p:txBody>
      </p:sp>
      <p:sp>
        <p:nvSpPr>
          <p:cNvPr id="16" name="TextBox 16"/>
          <p:cNvSpPr txBox="1"/>
          <p:nvPr/>
        </p:nvSpPr>
        <p:spPr>
          <a:xfrm>
            <a:off x="1028700" y="2281979"/>
            <a:ext cx="9249971" cy="1298575"/>
          </a:xfrm>
          <a:prstGeom prst="rect">
            <a:avLst/>
          </a:prstGeom>
        </p:spPr>
        <p:txBody>
          <a:bodyPr lIns="0" tIns="0" rIns="0" bIns="0" rtlCol="0" anchor="t">
            <a:spAutoFit/>
          </a:bodyPr>
          <a:lstStyle/>
          <a:p>
            <a:pPr marL="0" lvl="0" indent="0">
              <a:lnSpc>
                <a:spcPts val="10400"/>
              </a:lnSpc>
            </a:pPr>
            <a:r>
              <a:rPr lang="en-US" sz="8000" spc="-240" dirty="0">
                <a:solidFill>
                  <a:srgbClr val="3F4042"/>
                </a:solidFill>
                <a:latin typeface="Ovo"/>
              </a:rPr>
              <a:t>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228840"/>
            <a:ext cx="6666654" cy="10807090"/>
          </a:xfrm>
          <a:prstGeom prst="rect">
            <a:avLst/>
          </a:prstGeom>
          <a:solidFill>
            <a:srgbClr val="EDEDED"/>
          </a:solidFill>
        </p:spPr>
        <p:txBody>
          <a:bodyPr/>
          <a:lstStyle/>
          <a:p>
            <a:endParaRPr lang="de-DE"/>
          </a:p>
        </p:txBody>
      </p:sp>
      <p:sp>
        <p:nvSpPr>
          <p:cNvPr id="3" name="TextBox 3"/>
          <p:cNvSpPr txBox="1"/>
          <p:nvPr/>
        </p:nvSpPr>
        <p:spPr>
          <a:xfrm>
            <a:off x="1028700" y="981075"/>
            <a:ext cx="4268523" cy="3470324"/>
          </a:xfrm>
          <a:prstGeom prst="rect">
            <a:avLst/>
          </a:prstGeom>
        </p:spPr>
        <p:txBody>
          <a:bodyPr lIns="0" tIns="0" rIns="0" bIns="0" rtlCol="0" anchor="t">
            <a:spAutoFit/>
          </a:bodyPr>
          <a:lstStyle/>
          <a:p>
            <a:pPr marL="0" lvl="0" indent="0">
              <a:lnSpc>
                <a:spcPts val="5519"/>
              </a:lnSpc>
            </a:pPr>
            <a:r>
              <a:rPr lang="en-US" sz="4246" spc="-127">
                <a:solidFill>
                  <a:srgbClr val="3F4042"/>
                </a:solidFill>
                <a:latin typeface="Ovo Bold"/>
              </a:rPr>
              <a:t>Zusammenfassung</a:t>
            </a:r>
          </a:p>
          <a:p>
            <a:pPr marL="0" lvl="0" indent="0">
              <a:lnSpc>
                <a:spcPts val="5519"/>
              </a:lnSpc>
            </a:pPr>
            <a:r>
              <a:rPr lang="en-US" sz="4246" spc="-127">
                <a:solidFill>
                  <a:srgbClr val="3F4042"/>
                </a:solidFill>
                <a:latin typeface="Ovo Bold"/>
              </a:rPr>
              <a:t>der Unternehmens-strategie</a:t>
            </a:r>
          </a:p>
          <a:p>
            <a:pPr marL="0" lvl="0" indent="0">
              <a:lnSpc>
                <a:spcPts val="5519"/>
              </a:lnSpc>
            </a:pPr>
            <a:endParaRPr lang="en-US" sz="4246" spc="-127">
              <a:solidFill>
                <a:srgbClr val="3F4042"/>
              </a:solidFill>
              <a:latin typeface="Ovo Bold"/>
            </a:endParaRPr>
          </a:p>
        </p:txBody>
      </p:sp>
      <p:sp>
        <p:nvSpPr>
          <p:cNvPr id="4" name="TextBox 4"/>
          <p:cNvSpPr txBox="1"/>
          <p:nvPr/>
        </p:nvSpPr>
        <p:spPr>
          <a:xfrm>
            <a:off x="1028700" y="6610985"/>
            <a:ext cx="4268523" cy="2647315"/>
          </a:xfrm>
          <a:prstGeom prst="rect">
            <a:avLst/>
          </a:prstGeom>
        </p:spPr>
        <p:txBody>
          <a:bodyPr lIns="0" tIns="0" rIns="0" bIns="0" rtlCol="0" anchor="t">
            <a:spAutoFit/>
          </a:bodyPr>
          <a:lstStyle/>
          <a:p>
            <a:pPr>
              <a:lnSpc>
                <a:spcPts val="2659"/>
              </a:lnSpc>
              <a:spcBef>
                <a:spcPct val="0"/>
              </a:spcBef>
            </a:pPr>
            <a:r>
              <a:rPr lang="en-US" sz="1899">
                <a:solidFill>
                  <a:srgbClr val="3F4042"/>
                </a:solidFill>
                <a:latin typeface="Open Sauce Light"/>
              </a:rPr>
              <a:t>In diesen Zeiten müssen wir unseren Online-Operationen mehr Aufmerksamkeit widmen. Jeder verdient Benutzerfreundlichkeit und Praktikabilität, deswegen müssen wir unsere Online-Präsenz genau untersuchen und sehen, wo wir besser werden können.</a:t>
            </a:r>
          </a:p>
        </p:txBody>
      </p:sp>
      <p:grpSp>
        <p:nvGrpSpPr>
          <p:cNvPr id="5" name="Group 5"/>
          <p:cNvGrpSpPr/>
          <p:nvPr/>
        </p:nvGrpSpPr>
        <p:grpSpPr>
          <a:xfrm>
            <a:off x="7955625" y="1207316"/>
            <a:ext cx="9303675" cy="746915"/>
            <a:chOff x="0" y="0"/>
            <a:chExt cx="12404900" cy="995887"/>
          </a:xfrm>
        </p:grpSpPr>
        <p:sp>
          <p:nvSpPr>
            <p:cNvPr id="6" name="TextBox 6"/>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Die Online-Plattformen von Sitwell müssen neu gestaltet werden</a:t>
              </a:r>
            </a:p>
          </p:txBody>
        </p:sp>
        <p:sp>
          <p:nvSpPr>
            <p:cNvPr id="7" name="TextBox 7"/>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PROBLEME, DIE WIR LÖSEN, ODER GELEGENHEIT, DIE WIR NUTZEN MÖCHTEN</a:t>
              </a:r>
            </a:p>
          </p:txBody>
        </p:sp>
      </p:grpSp>
      <p:sp>
        <p:nvSpPr>
          <p:cNvPr id="8" name="TextBox 8"/>
          <p:cNvSpPr txBox="1"/>
          <p:nvPr/>
        </p:nvSpPr>
        <p:spPr>
          <a:xfrm>
            <a:off x="7118433" y="983705"/>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1</a:t>
            </a:r>
          </a:p>
        </p:txBody>
      </p:sp>
      <p:sp>
        <p:nvSpPr>
          <p:cNvPr id="9" name="TextBox 9"/>
          <p:cNvSpPr txBox="1"/>
          <p:nvPr/>
        </p:nvSpPr>
        <p:spPr>
          <a:xfrm>
            <a:off x="7118433" y="2780671"/>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2</a:t>
            </a:r>
          </a:p>
        </p:txBody>
      </p:sp>
      <p:sp>
        <p:nvSpPr>
          <p:cNvPr id="10" name="TextBox 10"/>
          <p:cNvSpPr txBox="1"/>
          <p:nvPr/>
        </p:nvSpPr>
        <p:spPr>
          <a:xfrm>
            <a:off x="7118433" y="4577637"/>
            <a:ext cx="565791" cy="1117936"/>
          </a:xfrm>
          <a:prstGeom prst="rect">
            <a:avLst/>
          </a:prstGeom>
        </p:spPr>
        <p:txBody>
          <a:bodyPr lIns="0" tIns="0" rIns="0" bIns="0" rtlCol="0" anchor="t">
            <a:spAutoFit/>
          </a:bodyPr>
          <a:lstStyle/>
          <a:p>
            <a:pPr>
              <a:lnSpc>
                <a:spcPts val="8932"/>
              </a:lnSpc>
            </a:pPr>
            <a:r>
              <a:rPr lang="en-US" sz="6871" spc="694">
                <a:solidFill>
                  <a:srgbClr val="EB8208"/>
                </a:solidFill>
                <a:latin typeface="Ovo"/>
              </a:rPr>
              <a:t>3</a:t>
            </a:r>
          </a:p>
        </p:txBody>
      </p:sp>
      <p:sp>
        <p:nvSpPr>
          <p:cNvPr id="11" name="TextBox 11"/>
          <p:cNvSpPr txBox="1"/>
          <p:nvPr/>
        </p:nvSpPr>
        <p:spPr>
          <a:xfrm>
            <a:off x="7118433" y="6374603"/>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4</a:t>
            </a:r>
          </a:p>
        </p:txBody>
      </p:sp>
      <p:sp>
        <p:nvSpPr>
          <p:cNvPr id="12" name="TextBox 12"/>
          <p:cNvSpPr txBox="1"/>
          <p:nvPr/>
        </p:nvSpPr>
        <p:spPr>
          <a:xfrm>
            <a:off x="7118433" y="8171569"/>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5</a:t>
            </a:r>
          </a:p>
        </p:txBody>
      </p:sp>
      <p:grpSp>
        <p:nvGrpSpPr>
          <p:cNvPr id="13" name="Group 13"/>
          <p:cNvGrpSpPr/>
          <p:nvPr/>
        </p:nvGrpSpPr>
        <p:grpSpPr>
          <a:xfrm>
            <a:off x="7955625" y="3004282"/>
            <a:ext cx="9303675" cy="746915"/>
            <a:chOff x="0" y="0"/>
            <a:chExt cx="12404900" cy="995887"/>
          </a:xfrm>
        </p:grpSpPr>
        <p:sp>
          <p:nvSpPr>
            <p:cNvPr id="14" name="TextBox 14"/>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Das IT-Team von Sitwell muss sich verstärkt darum kümmern</a:t>
              </a:r>
            </a:p>
          </p:txBody>
        </p:sp>
        <p:sp>
          <p:nvSpPr>
            <p:cNvPr id="15" name="TextBox 15"/>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DAS IT-TEAM VON SITWELL MUSS SICH VERSTÄRKT DARUM KÜMMERN</a:t>
              </a:r>
            </a:p>
          </p:txBody>
        </p:sp>
      </p:grpSp>
      <p:grpSp>
        <p:nvGrpSpPr>
          <p:cNvPr id="16" name="Group 16"/>
          <p:cNvGrpSpPr/>
          <p:nvPr/>
        </p:nvGrpSpPr>
        <p:grpSpPr>
          <a:xfrm>
            <a:off x="7955625" y="4564442"/>
            <a:ext cx="9303675" cy="1061240"/>
            <a:chOff x="0" y="0"/>
            <a:chExt cx="12404900" cy="1414987"/>
          </a:xfrm>
        </p:grpSpPr>
        <p:sp>
          <p:nvSpPr>
            <p:cNvPr id="17" name="TextBox 17"/>
            <p:cNvSpPr txBox="1"/>
            <p:nvPr/>
          </p:nvSpPr>
          <p:spPr>
            <a:xfrm>
              <a:off x="0" y="635207"/>
              <a:ext cx="12404900" cy="744220"/>
            </a:xfrm>
            <a:prstGeom prst="rect">
              <a:avLst/>
            </a:prstGeom>
          </p:spPr>
          <p:txBody>
            <a:bodyPr lIns="0" tIns="0" rIns="0" bIns="0" rtlCol="0" anchor="t">
              <a:spAutoFit/>
            </a:bodyPr>
            <a:lstStyle/>
            <a:p>
              <a:pPr>
                <a:lnSpc>
                  <a:spcPts val="2309"/>
                </a:lnSpc>
                <a:spcBef>
                  <a:spcPct val="0"/>
                </a:spcBef>
              </a:pPr>
              <a:r>
                <a:rPr lang="en-US" sz="1649">
                  <a:solidFill>
                    <a:srgbClr val="3F4042"/>
                  </a:solidFill>
                  <a:latin typeface="Open Sauce Light"/>
                </a:rPr>
                <a:t>Indem wir für Benutzer eine effektive und sichere Online-Erfahrung schaffen, helfen wir, den Aufwand bei der Verwaltung der Finanzen über alle Altersgruppen hinweg zu verringern.</a:t>
              </a:r>
            </a:p>
          </p:txBody>
        </p:sp>
        <p:sp>
          <p:nvSpPr>
            <p:cNvPr id="18" name="TextBox 18"/>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WIR WIRD SICH DIE ERFÜLLUNG DIESES ZIELS UMFASSEND AUSWIRKEN?</a:t>
              </a:r>
            </a:p>
          </p:txBody>
        </p:sp>
      </p:grpSp>
      <p:grpSp>
        <p:nvGrpSpPr>
          <p:cNvPr id="19" name="Group 19"/>
          <p:cNvGrpSpPr/>
          <p:nvPr/>
        </p:nvGrpSpPr>
        <p:grpSpPr>
          <a:xfrm>
            <a:off x="7955625" y="6427906"/>
            <a:ext cx="9303675" cy="1087531"/>
            <a:chOff x="0" y="0"/>
            <a:chExt cx="12404900" cy="1450041"/>
          </a:xfrm>
        </p:grpSpPr>
        <p:sp>
          <p:nvSpPr>
            <p:cNvPr id="20" name="TextBox 20"/>
            <p:cNvSpPr txBox="1"/>
            <p:nvPr/>
          </p:nvSpPr>
          <p:spPr>
            <a:xfrm>
              <a:off x="0" y="1006047"/>
              <a:ext cx="12404900" cy="443994"/>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Wir streben an, dass alle Offline-Kunden unsere Online-Tools nutzen.</a:t>
              </a:r>
            </a:p>
          </p:txBody>
        </p:sp>
        <p:sp>
          <p:nvSpPr>
            <p:cNvPr id="21" name="TextBox 21"/>
            <p:cNvSpPr txBox="1"/>
            <p:nvPr/>
          </p:nvSpPr>
          <p:spPr>
            <a:xfrm>
              <a:off x="0" y="2540"/>
              <a:ext cx="12404900" cy="766172"/>
            </a:xfrm>
            <a:prstGeom prst="rect">
              <a:avLst/>
            </a:prstGeom>
          </p:spPr>
          <p:txBody>
            <a:bodyPr lIns="0" tIns="0" rIns="0" bIns="0" rtlCol="0" anchor="t">
              <a:spAutoFit/>
            </a:bodyPr>
            <a:lstStyle/>
            <a:p>
              <a:pPr>
                <a:lnSpc>
                  <a:spcPts val="2360"/>
                </a:lnSpc>
              </a:pPr>
              <a:r>
                <a:rPr lang="en-US" sz="1816" spc="-54">
                  <a:solidFill>
                    <a:srgbClr val="3F4042"/>
                  </a:solidFill>
                  <a:latin typeface="Open Sauce Medium"/>
                </a:rPr>
                <a:t>SCHLÜSSELMETRIKEN. WOHER WISSEN WIR, OB WIR DIESES ZIEL ERREICHT HABEN? WIE WISSEN WIR, OB WIR ERFOLGREICH SIND?</a:t>
              </a:r>
            </a:p>
          </p:txBody>
        </p:sp>
      </p:grpSp>
      <p:grpSp>
        <p:nvGrpSpPr>
          <p:cNvPr id="22" name="Group 22"/>
          <p:cNvGrpSpPr/>
          <p:nvPr/>
        </p:nvGrpSpPr>
        <p:grpSpPr>
          <a:xfrm>
            <a:off x="7955625" y="8395180"/>
            <a:ext cx="9303675" cy="746915"/>
            <a:chOff x="0" y="0"/>
            <a:chExt cx="12404900" cy="995887"/>
          </a:xfrm>
        </p:grpSpPr>
        <p:sp>
          <p:nvSpPr>
            <p:cNvPr id="23" name="TextBox 23"/>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Sicherheitsvorfälle</a:t>
              </a:r>
            </a:p>
          </p:txBody>
        </p:sp>
        <p:sp>
          <p:nvSpPr>
            <p:cNvPr id="24" name="TextBox 24"/>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RISIKEN ODER MÖGLICHE HINDERNISSE MIT STAND VON HEUTE</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7895946" y="0"/>
            <a:ext cx="10392054" cy="10287000"/>
          </a:xfrm>
          <a:custGeom>
            <a:avLst/>
            <a:gdLst/>
            <a:ahLst/>
            <a:cxnLst/>
            <a:rect l="l" t="t" r="r" b="b"/>
            <a:pathLst>
              <a:path w="10392054" h="10287000">
                <a:moveTo>
                  <a:pt x="0" y="0"/>
                </a:moveTo>
                <a:lnTo>
                  <a:pt x="10392054" y="0"/>
                </a:lnTo>
                <a:lnTo>
                  <a:pt x="10392054" y="10287000"/>
                </a:lnTo>
                <a:lnTo>
                  <a:pt x="0" y="10287000"/>
                </a:lnTo>
                <a:lnTo>
                  <a:pt x="0" y="0"/>
                </a:lnTo>
                <a:close/>
              </a:path>
            </a:pathLst>
          </a:custGeom>
          <a:blipFill>
            <a:blip r:embed="rId2"/>
            <a:stretch>
              <a:fillRect l="-39832" r="-2597"/>
            </a:stretch>
          </a:blipFill>
        </p:spPr>
        <p:txBody>
          <a:bodyPr/>
          <a:lstStyle/>
          <a:p>
            <a:endParaRPr lang="de-DE"/>
          </a:p>
        </p:txBody>
      </p:sp>
      <p:sp>
        <p:nvSpPr>
          <p:cNvPr id="3" name="AutoShape 3"/>
          <p:cNvSpPr/>
          <p:nvPr/>
        </p:nvSpPr>
        <p:spPr>
          <a:xfrm>
            <a:off x="0" y="0"/>
            <a:ext cx="11110450" cy="4894824"/>
          </a:xfrm>
          <a:prstGeom prst="rect">
            <a:avLst/>
          </a:prstGeom>
          <a:solidFill>
            <a:srgbClr val="EB8208"/>
          </a:solidFill>
        </p:spPr>
        <p:txBody>
          <a:bodyPr/>
          <a:lstStyle/>
          <a:p>
            <a:endParaRPr lang="de-DE"/>
          </a:p>
        </p:txBody>
      </p:sp>
      <p:sp>
        <p:nvSpPr>
          <p:cNvPr id="4" name="TextBox 4"/>
          <p:cNvSpPr txBox="1"/>
          <p:nvPr/>
        </p:nvSpPr>
        <p:spPr>
          <a:xfrm>
            <a:off x="1114379" y="1028700"/>
            <a:ext cx="2778633"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sp>
        <p:nvSpPr>
          <p:cNvPr id="5" name="TextBox 5"/>
          <p:cNvSpPr txBox="1"/>
          <p:nvPr/>
        </p:nvSpPr>
        <p:spPr>
          <a:xfrm>
            <a:off x="1028700" y="2178970"/>
            <a:ext cx="9098034" cy="1377950"/>
          </a:xfrm>
          <a:prstGeom prst="rect">
            <a:avLst/>
          </a:prstGeom>
        </p:spPr>
        <p:txBody>
          <a:bodyPr lIns="0" tIns="0" rIns="0" bIns="0" rtlCol="0" anchor="t">
            <a:spAutoFit/>
          </a:bodyPr>
          <a:lstStyle/>
          <a:p>
            <a:pPr marL="0" lvl="0" indent="0">
              <a:lnSpc>
                <a:spcPts val="11049"/>
              </a:lnSpc>
            </a:pPr>
            <a:r>
              <a:rPr lang="en-US" sz="8499" spc="-254">
                <a:solidFill>
                  <a:srgbClr val="FFFFFF"/>
                </a:solidFill>
                <a:latin typeface="Ovo"/>
              </a:rPr>
              <a:t>Übergang zu digital</a:t>
            </a:r>
          </a:p>
        </p:txBody>
      </p:sp>
      <p:sp>
        <p:nvSpPr>
          <p:cNvPr id="6" name="TextBox 6"/>
          <p:cNvSpPr txBox="1"/>
          <p:nvPr/>
        </p:nvSpPr>
        <p:spPr>
          <a:xfrm>
            <a:off x="1028700" y="7153212"/>
            <a:ext cx="5728625" cy="1851660"/>
          </a:xfrm>
          <a:prstGeom prst="rect">
            <a:avLst/>
          </a:prstGeom>
        </p:spPr>
        <p:txBody>
          <a:bodyPr lIns="0" tIns="0" rIns="0" bIns="0" rtlCol="0" anchor="t">
            <a:spAutoFit/>
          </a:bodyPr>
          <a:lstStyle/>
          <a:p>
            <a:pPr>
              <a:lnSpc>
                <a:spcPts val="2940"/>
              </a:lnSpc>
              <a:spcBef>
                <a:spcPct val="0"/>
              </a:spcBef>
            </a:pPr>
            <a:r>
              <a:rPr lang="en-US" sz="2100">
                <a:solidFill>
                  <a:srgbClr val="3F4042"/>
                </a:solidFill>
                <a:latin typeface="Open Sauce Light"/>
              </a:rPr>
              <a:t>Wenn wir unsere Online-Bereiche fertiggestellt und auf Hochglanz gebracht haben, wollen wir sicherstellen, dass unsere Kunden ihre Finanzgeschäfte problemlos online erledigen können.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0"/>
            <a:ext cx="18628731" cy="2215199"/>
          </a:xfrm>
          <a:prstGeom prst="rect">
            <a:avLst/>
          </a:prstGeom>
          <a:solidFill>
            <a:srgbClr val="EDEDED"/>
          </a:solidFill>
        </p:spPr>
        <p:txBody>
          <a:bodyPr/>
          <a:lstStyle/>
          <a:p>
            <a:endParaRPr lang="de-DE"/>
          </a:p>
        </p:txBody>
      </p:sp>
      <p:sp>
        <p:nvSpPr>
          <p:cNvPr id="3" name="AutoShape 3"/>
          <p:cNvSpPr/>
          <p:nvPr/>
        </p:nvSpPr>
        <p:spPr>
          <a:xfrm>
            <a:off x="9134475" y="3296294"/>
            <a:ext cx="9525" cy="5962006"/>
          </a:xfrm>
          <a:prstGeom prst="rect">
            <a:avLst/>
          </a:prstGeom>
          <a:solidFill>
            <a:srgbClr val="3F4042"/>
          </a:solidFill>
        </p:spPr>
        <p:txBody>
          <a:bodyPr/>
          <a:lstStyle/>
          <a:p>
            <a:endParaRPr lang="de-DE"/>
          </a:p>
        </p:txBody>
      </p:sp>
      <p:grpSp>
        <p:nvGrpSpPr>
          <p:cNvPr id="4" name="Group 4"/>
          <p:cNvGrpSpPr/>
          <p:nvPr/>
        </p:nvGrpSpPr>
        <p:grpSpPr>
          <a:xfrm>
            <a:off x="1028700" y="740724"/>
            <a:ext cx="9134677" cy="733750"/>
            <a:chOff x="0" y="0"/>
            <a:chExt cx="12179569" cy="978333"/>
          </a:xfrm>
        </p:grpSpPr>
        <p:sp>
          <p:nvSpPr>
            <p:cNvPr id="5" name="TextBox 5"/>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ÜBERGANG ZU DIGITAL</a:t>
              </a:r>
            </a:p>
          </p:txBody>
        </p:sp>
        <p:sp>
          <p:nvSpPr>
            <p:cNvPr id="6" name="TextBox 6"/>
            <p:cNvSpPr txBox="1"/>
            <p:nvPr/>
          </p:nvSpPr>
          <p:spPr>
            <a:xfrm>
              <a:off x="0" y="538067"/>
              <a:ext cx="12179569" cy="440267"/>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Wir wollen den Übergang so reibungslos wie möglich gestalten.</a:t>
              </a:r>
            </a:p>
          </p:txBody>
        </p:sp>
      </p:grpSp>
      <p:grpSp>
        <p:nvGrpSpPr>
          <p:cNvPr id="7" name="Group 7"/>
          <p:cNvGrpSpPr/>
          <p:nvPr/>
        </p:nvGrpSpPr>
        <p:grpSpPr>
          <a:xfrm>
            <a:off x="1245382" y="4438159"/>
            <a:ext cx="6544283" cy="3678275"/>
            <a:chOff x="0" y="0"/>
            <a:chExt cx="8725711" cy="4904367"/>
          </a:xfrm>
        </p:grpSpPr>
        <p:sp>
          <p:nvSpPr>
            <p:cNvPr id="8" name="TextBox 8"/>
            <p:cNvSpPr txBox="1"/>
            <p:nvPr/>
          </p:nvSpPr>
          <p:spPr>
            <a:xfrm>
              <a:off x="0" y="2712347"/>
              <a:ext cx="8725711" cy="1653540"/>
            </a:xfrm>
            <a:prstGeom prst="rect">
              <a:avLst/>
            </a:prstGeom>
          </p:spPr>
          <p:txBody>
            <a:bodyPr lIns="0" tIns="0" rIns="0" bIns="0" rtlCol="0" anchor="t">
              <a:spAutoFit/>
            </a:bodyPr>
            <a:lstStyle/>
            <a:p>
              <a:pPr algn="ctr">
                <a:lnSpc>
                  <a:spcPts val="2519"/>
                </a:lnSpc>
                <a:spcBef>
                  <a:spcPct val="0"/>
                </a:spcBef>
              </a:pPr>
              <a:r>
                <a:rPr lang="en-US" sz="1799">
                  <a:solidFill>
                    <a:srgbClr val="3F4042"/>
                  </a:solidFill>
                  <a:latin typeface="Open Sauce Light"/>
                </a:rPr>
                <a:t>Ganz ohne Einwände und Kompromisse. Wir wollen den Übergang zu digitalen Kanälen für alle Benutzer so einfach und benutzerfreundlich wie möglich gestalten, auch für die Benutzer, die unsere Tools zum ersten Mal verwenden.</a:t>
              </a:r>
            </a:p>
          </p:txBody>
        </p:sp>
        <p:sp>
          <p:nvSpPr>
            <p:cNvPr id="9" name="TextBox 9"/>
            <p:cNvSpPr txBox="1"/>
            <p:nvPr/>
          </p:nvSpPr>
          <p:spPr>
            <a:xfrm>
              <a:off x="0" y="-38100"/>
              <a:ext cx="8725711" cy="1454437"/>
            </a:xfrm>
            <a:prstGeom prst="rect">
              <a:avLst/>
            </a:prstGeom>
          </p:spPr>
          <p:txBody>
            <a:bodyPr lIns="0" tIns="0" rIns="0" bIns="0" rtlCol="0" anchor="t">
              <a:spAutoFit/>
            </a:bodyPr>
            <a:lstStyle/>
            <a:p>
              <a:pPr marL="0" lvl="0" indent="0" algn="ctr">
                <a:lnSpc>
                  <a:spcPts val="4365"/>
                </a:lnSpc>
                <a:spcBef>
                  <a:spcPct val="0"/>
                </a:spcBef>
              </a:pPr>
              <a:r>
                <a:rPr lang="en-US" sz="3358" spc="-100">
                  <a:solidFill>
                    <a:srgbClr val="3F4042"/>
                  </a:solidFill>
                  <a:latin typeface="Ovo Bold"/>
                </a:rPr>
                <a:t>Wir wollen ihnen zeigen, wie leicht es ist, unsere Online-Tools zu nutzen.</a:t>
              </a:r>
            </a:p>
          </p:txBody>
        </p:sp>
      </p:grpSp>
      <p:grpSp>
        <p:nvGrpSpPr>
          <p:cNvPr id="10" name="Group 10"/>
          <p:cNvGrpSpPr/>
          <p:nvPr/>
        </p:nvGrpSpPr>
        <p:grpSpPr>
          <a:xfrm>
            <a:off x="10422456" y="4457209"/>
            <a:ext cx="6544283" cy="3659225"/>
            <a:chOff x="0" y="0"/>
            <a:chExt cx="8725711" cy="4878967"/>
          </a:xfrm>
        </p:grpSpPr>
        <p:sp>
          <p:nvSpPr>
            <p:cNvPr id="11" name="TextBox 11"/>
            <p:cNvSpPr txBox="1"/>
            <p:nvPr/>
          </p:nvSpPr>
          <p:spPr>
            <a:xfrm>
              <a:off x="0" y="3804547"/>
              <a:ext cx="8725711" cy="886460"/>
            </a:xfrm>
            <a:prstGeom prst="rect">
              <a:avLst/>
            </a:prstGeom>
          </p:spPr>
          <p:txBody>
            <a:bodyPr lIns="0" tIns="0" rIns="0" bIns="0" rtlCol="0" anchor="t">
              <a:spAutoFit/>
            </a:bodyPr>
            <a:lstStyle/>
            <a:p>
              <a:pPr algn="ctr">
                <a:lnSpc>
                  <a:spcPts val="2729"/>
                </a:lnSpc>
                <a:spcBef>
                  <a:spcPct val="0"/>
                </a:spcBef>
              </a:pPr>
              <a:r>
                <a:rPr lang="en-US" sz="1949">
                  <a:solidFill>
                    <a:srgbClr val="3F4042"/>
                  </a:solidFill>
                  <a:latin typeface="Open Sauce Light"/>
                </a:rPr>
                <a:t>Von allen Teams wird erwartet, dass sie während des gesamten Prozesses vorbereitet und aufmerksam sind.</a:t>
              </a:r>
            </a:p>
          </p:txBody>
        </p:sp>
        <p:sp>
          <p:nvSpPr>
            <p:cNvPr id="12" name="TextBox 12"/>
            <p:cNvSpPr txBox="1"/>
            <p:nvPr/>
          </p:nvSpPr>
          <p:spPr>
            <a:xfrm>
              <a:off x="0" y="-47625"/>
              <a:ext cx="8725711" cy="3235612"/>
            </a:xfrm>
            <a:prstGeom prst="rect">
              <a:avLst/>
            </a:prstGeom>
          </p:spPr>
          <p:txBody>
            <a:bodyPr lIns="0" tIns="0" rIns="0" bIns="0" rtlCol="0" anchor="t">
              <a:spAutoFit/>
            </a:bodyPr>
            <a:lstStyle/>
            <a:p>
              <a:pPr marL="0" lvl="0" indent="0" algn="ctr">
                <a:lnSpc>
                  <a:spcPts val="4852"/>
                </a:lnSpc>
                <a:spcBef>
                  <a:spcPct val="0"/>
                </a:spcBef>
              </a:pPr>
              <a:r>
                <a:rPr lang="en-US" sz="3733" spc="-111">
                  <a:solidFill>
                    <a:srgbClr val="3F4042"/>
                  </a:solidFill>
                  <a:latin typeface="Ovo Bold"/>
                </a:rPr>
                <a:t>Wir müssen uns alle mit voller Kraft einbringen, weil wir erwarten, dass mehr Kunden auf digital umstellen werden.</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0"/>
            <a:ext cx="5959331" cy="10557447"/>
          </a:xfrm>
          <a:prstGeom prst="rect">
            <a:avLst/>
          </a:prstGeom>
          <a:solidFill>
            <a:srgbClr val="EB8208"/>
          </a:solidFill>
        </p:spPr>
        <p:txBody>
          <a:bodyPr/>
          <a:lstStyle/>
          <a:p>
            <a:endParaRPr lang="de-DE"/>
          </a:p>
        </p:txBody>
      </p:sp>
      <p:sp>
        <p:nvSpPr>
          <p:cNvPr id="3" name="AutoShape 3"/>
          <p:cNvSpPr/>
          <p:nvPr/>
        </p:nvSpPr>
        <p:spPr>
          <a:xfrm>
            <a:off x="6571106" y="5143500"/>
            <a:ext cx="10688194" cy="9539"/>
          </a:xfrm>
          <a:prstGeom prst="rect">
            <a:avLst/>
          </a:prstGeom>
          <a:solidFill>
            <a:srgbClr val="3F4042"/>
          </a:solidFill>
        </p:spPr>
        <p:txBody>
          <a:bodyPr/>
          <a:lstStyle/>
          <a:p>
            <a:endParaRPr lang="de-DE"/>
          </a:p>
        </p:txBody>
      </p:sp>
      <p:grpSp>
        <p:nvGrpSpPr>
          <p:cNvPr id="4" name="Group 4"/>
          <p:cNvGrpSpPr/>
          <p:nvPr/>
        </p:nvGrpSpPr>
        <p:grpSpPr>
          <a:xfrm>
            <a:off x="1028700" y="1028700"/>
            <a:ext cx="3600842" cy="1086175"/>
            <a:chOff x="0" y="0"/>
            <a:chExt cx="4801122" cy="1448233"/>
          </a:xfrm>
        </p:grpSpPr>
        <p:sp>
          <p:nvSpPr>
            <p:cNvPr id="5" name="TextBox 5"/>
            <p:cNvSpPr txBox="1"/>
            <p:nvPr/>
          </p:nvSpPr>
          <p:spPr>
            <a:xfrm>
              <a:off x="0" y="-19050"/>
              <a:ext cx="4801122" cy="475553"/>
            </a:xfrm>
            <a:prstGeom prst="rect">
              <a:avLst/>
            </a:prstGeom>
          </p:spPr>
          <p:txBody>
            <a:bodyPr lIns="0" tIns="0" rIns="0" bIns="0" rtlCol="0" anchor="t">
              <a:spAutoFit/>
            </a:bodyPr>
            <a:lstStyle/>
            <a:p>
              <a:pPr marL="0" lvl="0" indent="0">
                <a:lnSpc>
                  <a:spcPts val="2978"/>
                </a:lnSpc>
              </a:pPr>
              <a:r>
                <a:rPr lang="en-US" sz="2291" spc="-68">
                  <a:solidFill>
                    <a:srgbClr val="FFFFFF"/>
                  </a:solidFill>
                  <a:latin typeface="Open Sauce Medium"/>
                </a:rPr>
                <a:t>ÜBERGANG ZU DIGITAL</a:t>
              </a:r>
            </a:p>
          </p:txBody>
        </p:sp>
        <p:sp>
          <p:nvSpPr>
            <p:cNvPr id="6" name="TextBox 6"/>
            <p:cNvSpPr txBox="1"/>
            <p:nvPr/>
          </p:nvSpPr>
          <p:spPr>
            <a:xfrm>
              <a:off x="0" y="547592"/>
              <a:ext cx="4801122" cy="758402"/>
            </a:xfrm>
            <a:prstGeom prst="rect">
              <a:avLst/>
            </a:prstGeom>
          </p:spPr>
          <p:txBody>
            <a:bodyPr lIns="0" tIns="0" rIns="0" bIns="0" rtlCol="0" anchor="t">
              <a:spAutoFit/>
            </a:bodyPr>
            <a:lstStyle/>
            <a:p>
              <a:pPr>
                <a:lnSpc>
                  <a:spcPts val="2379"/>
                </a:lnSpc>
                <a:spcBef>
                  <a:spcPct val="0"/>
                </a:spcBef>
              </a:pPr>
              <a:r>
                <a:rPr lang="en-US" sz="1699">
                  <a:solidFill>
                    <a:srgbClr val="FFFFFF"/>
                  </a:solidFill>
                  <a:latin typeface="Open Sauce Light"/>
                </a:rPr>
                <a:t>Wir wollen den Übergang so reibungslos wie möglich gestalten.</a:t>
              </a:r>
            </a:p>
          </p:txBody>
        </p:sp>
      </p:grpSp>
      <p:grpSp>
        <p:nvGrpSpPr>
          <p:cNvPr id="7" name="Group 7"/>
          <p:cNvGrpSpPr/>
          <p:nvPr/>
        </p:nvGrpSpPr>
        <p:grpSpPr>
          <a:xfrm>
            <a:off x="6571106" y="1444772"/>
            <a:ext cx="10395633" cy="2201870"/>
            <a:chOff x="0" y="0"/>
            <a:chExt cx="13860844" cy="2935827"/>
          </a:xfrm>
        </p:grpSpPr>
        <p:sp>
          <p:nvSpPr>
            <p:cNvPr id="8" name="TextBox 8"/>
            <p:cNvSpPr txBox="1"/>
            <p:nvPr/>
          </p:nvSpPr>
          <p:spPr>
            <a:xfrm>
              <a:off x="0" y="1419658"/>
              <a:ext cx="13860844" cy="1516168"/>
            </a:xfrm>
            <a:prstGeom prst="rect">
              <a:avLst/>
            </a:prstGeom>
          </p:spPr>
          <p:txBody>
            <a:bodyPr lIns="0" tIns="0" rIns="0" bIns="0" rtlCol="0" anchor="t">
              <a:spAutoFit/>
            </a:bodyPr>
            <a:lstStyle/>
            <a:p>
              <a:pPr>
                <a:lnSpc>
                  <a:spcPts val="3079"/>
                </a:lnSpc>
                <a:spcBef>
                  <a:spcPct val="0"/>
                </a:spcBef>
              </a:pPr>
              <a:r>
                <a:rPr lang="en-US" sz="2199">
                  <a:solidFill>
                    <a:srgbClr val="3F4042"/>
                  </a:solidFill>
                  <a:latin typeface="Open Sauce Light"/>
                </a:rPr>
                <a:t>Wir werden es für unsere Kunden unnötig machen, sich bei jedem Problem oder jeder Frage an uns zu wenden. Wir wollen ihnen das Gefühl vermitteln, dass wir für sie da sind, auch wenn alle Transaktionen digital verlaufen.</a:t>
              </a:r>
            </a:p>
          </p:txBody>
        </p:sp>
        <p:sp>
          <p:nvSpPr>
            <p:cNvPr id="9" name="TextBox 9"/>
            <p:cNvSpPr txBox="1"/>
            <p:nvPr/>
          </p:nvSpPr>
          <p:spPr>
            <a:xfrm>
              <a:off x="0" y="-57150"/>
              <a:ext cx="13860844" cy="1064547"/>
            </a:xfrm>
            <a:prstGeom prst="rect">
              <a:avLst/>
            </a:prstGeom>
          </p:spPr>
          <p:txBody>
            <a:bodyPr lIns="0" tIns="0" rIns="0" bIns="0" rtlCol="0" anchor="t">
              <a:spAutoFit/>
            </a:bodyPr>
            <a:lstStyle/>
            <a:p>
              <a:pPr marL="0" lvl="0" indent="0">
                <a:lnSpc>
                  <a:spcPts val="6510"/>
                </a:lnSpc>
                <a:spcBef>
                  <a:spcPct val="0"/>
                </a:spcBef>
              </a:pPr>
              <a:r>
                <a:rPr lang="en-US" sz="5008" spc="-150">
                  <a:solidFill>
                    <a:srgbClr val="3F4042"/>
                  </a:solidFill>
                  <a:latin typeface="Ovo Bold"/>
                </a:rPr>
                <a:t>Wir machen Finanzgeschichte sicher.</a:t>
              </a:r>
            </a:p>
          </p:txBody>
        </p:sp>
      </p:grpSp>
      <p:grpSp>
        <p:nvGrpSpPr>
          <p:cNvPr id="10" name="Group 10"/>
          <p:cNvGrpSpPr/>
          <p:nvPr/>
        </p:nvGrpSpPr>
        <p:grpSpPr>
          <a:xfrm>
            <a:off x="6571106" y="6230992"/>
            <a:ext cx="10395633" cy="2840075"/>
            <a:chOff x="0" y="0"/>
            <a:chExt cx="13860844" cy="3786767"/>
          </a:xfrm>
        </p:grpSpPr>
        <p:sp>
          <p:nvSpPr>
            <p:cNvPr id="11" name="TextBox 11"/>
            <p:cNvSpPr txBox="1"/>
            <p:nvPr/>
          </p:nvSpPr>
          <p:spPr>
            <a:xfrm>
              <a:off x="0" y="2702822"/>
              <a:ext cx="13860844" cy="1083945"/>
            </a:xfrm>
            <a:prstGeom prst="rect">
              <a:avLst/>
            </a:prstGeom>
          </p:spPr>
          <p:txBody>
            <a:bodyPr lIns="0" tIns="0" rIns="0" bIns="0" rtlCol="0" anchor="t">
              <a:spAutoFit/>
            </a:bodyPr>
            <a:lstStyle/>
            <a:p>
              <a:pPr>
                <a:lnSpc>
                  <a:spcPts val="3359"/>
                </a:lnSpc>
                <a:spcBef>
                  <a:spcPct val="0"/>
                </a:spcBef>
              </a:pPr>
              <a:r>
                <a:rPr lang="en-US" sz="2399">
                  <a:solidFill>
                    <a:srgbClr val="3F4042"/>
                  </a:solidFill>
                  <a:latin typeface="Open Sauce Light"/>
                </a:rPr>
                <a:t>Wir müssen einen erhöhten Online-Traffic erwarten und sicherstellen, dass unsere Plattformen dem zusätzlichen Druck standhalten.</a:t>
              </a:r>
            </a:p>
          </p:txBody>
        </p:sp>
        <p:sp>
          <p:nvSpPr>
            <p:cNvPr id="12" name="TextBox 12"/>
            <p:cNvSpPr txBox="1"/>
            <p:nvPr/>
          </p:nvSpPr>
          <p:spPr>
            <a:xfrm>
              <a:off x="0" y="-66675"/>
              <a:ext cx="13860844" cy="2142142"/>
            </a:xfrm>
            <a:prstGeom prst="rect">
              <a:avLst/>
            </a:prstGeom>
          </p:spPr>
          <p:txBody>
            <a:bodyPr lIns="0" tIns="0" rIns="0" bIns="0" rtlCol="0" anchor="t">
              <a:spAutoFit/>
            </a:bodyPr>
            <a:lstStyle/>
            <a:p>
              <a:pPr>
                <a:lnSpc>
                  <a:spcPts val="6412"/>
                </a:lnSpc>
              </a:pPr>
              <a:r>
                <a:rPr lang="en-US" sz="4933" spc="-147">
                  <a:solidFill>
                    <a:srgbClr val="3F4042"/>
                  </a:solidFill>
                  <a:latin typeface="Ovo Bold"/>
                </a:rPr>
                <a:t>Wir streben an, dass mindestens 75 % unserer Benutzer auf digital umsteigen.</a:t>
              </a:r>
            </a:p>
          </p:txBody>
        </p:sp>
      </p:grpSp>
    </p:spTree>
    <p:extLst>
      <p:ext uri="{BB962C8B-B14F-4D97-AF65-F5344CB8AC3E}">
        <p14:creationId xmlns:p14="http://schemas.microsoft.com/office/powerpoint/2010/main" val="2780420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913189" y="3402134"/>
            <a:ext cx="13346111" cy="5856166"/>
          </a:xfrm>
          <a:prstGeom prst="rect">
            <a:avLst/>
          </a:prstGeom>
          <a:solidFill>
            <a:srgbClr val="EDEDED"/>
          </a:solidFill>
        </p:spPr>
        <p:txBody>
          <a:bodyPr/>
          <a:lstStyle/>
          <a:p>
            <a:endParaRPr lang="de-DE"/>
          </a:p>
        </p:txBody>
      </p:sp>
      <p:sp>
        <p:nvSpPr>
          <p:cNvPr id="3" name="AutoShape 3"/>
          <p:cNvSpPr/>
          <p:nvPr/>
        </p:nvSpPr>
        <p:spPr>
          <a:xfrm rot="5400000">
            <a:off x="3641456"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4" name="AutoShape 4"/>
          <p:cNvSpPr/>
          <p:nvPr/>
        </p:nvSpPr>
        <p:spPr>
          <a:xfrm rot="5400000">
            <a:off x="6311797"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5" name="AutoShape 5"/>
          <p:cNvSpPr/>
          <p:nvPr/>
        </p:nvSpPr>
        <p:spPr>
          <a:xfrm rot="5400000">
            <a:off x="8982138"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6" name="AutoShape 6"/>
          <p:cNvSpPr/>
          <p:nvPr/>
        </p:nvSpPr>
        <p:spPr>
          <a:xfrm rot="5400000">
            <a:off x="11652479"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7" name="AutoShape 7"/>
          <p:cNvSpPr/>
          <p:nvPr/>
        </p:nvSpPr>
        <p:spPr>
          <a:xfrm>
            <a:off x="3907596" y="4148657"/>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8" name="AutoShape 8"/>
          <p:cNvSpPr/>
          <p:nvPr/>
        </p:nvSpPr>
        <p:spPr>
          <a:xfrm>
            <a:off x="3907596" y="4861007"/>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9" name="AutoShape 9"/>
          <p:cNvSpPr/>
          <p:nvPr/>
        </p:nvSpPr>
        <p:spPr>
          <a:xfrm>
            <a:off x="3907596" y="557335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0" name="AutoShape 10"/>
          <p:cNvSpPr/>
          <p:nvPr/>
        </p:nvSpPr>
        <p:spPr>
          <a:xfrm>
            <a:off x="3907596" y="628570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1" name="AutoShape 11"/>
          <p:cNvSpPr/>
          <p:nvPr/>
        </p:nvSpPr>
        <p:spPr>
          <a:xfrm>
            <a:off x="3907596" y="699805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2" name="AutoShape 12"/>
          <p:cNvSpPr/>
          <p:nvPr/>
        </p:nvSpPr>
        <p:spPr>
          <a:xfrm>
            <a:off x="3907596" y="771040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3" name="AutoShape 13"/>
          <p:cNvSpPr/>
          <p:nvPr/>
        </p:nvSpPr>
        <p:spPr>
          <a:xfrm>
            <a:off x="3907596" y="8422759"/>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4" name="AutoShape 14"/>
          <p:cNvSpPr/>
          <p:nvPr/>
        </p:nvSpPr>
        <p:spPr>
          <a:xfrm>
            <a:off x="4081827" y="4290505"/>
            <a:ext cx="3765334" cy="463670"/>
          </a:xfrm>
          <a:prstGeom prst="rect">
            <a:avLst/>
          </a:prstGeom>
          <a:solidFill>
            <a:srgbClr val="EB8208"/>
          </a:solidFill>
        </p:spPr>
        <p:txBody>
          <a:bodyPr/>
          <a:lstStyle/>
          <a:p>
            <a:endParaRPr lang="de-DE"/>
          </a:p>
        </p:txBody>
      </p:sp>
      <p:sp>
        <p:nvSpPr>
          <p:cNvPr id="15" name="AutoShape 15"/>
          <p:cNvSpPr/>
          <p:nvPr/>
        </p:nvSpPr>
        <p:spPr>
          <a:xfrm>
            <a:off x="4081827" y="3578155"/>
            <a:ext cx="2163516" cy="463670"/>
          </a:xfrm>
          <a:prstGeom prst="rect">
            <a:avLst/>
          </a:prstGeom>
          <a:solidFill>
            <a:srgbClr val="EB8208"/>
          </a:solidFill>
        </p:spPr>
        <p:txBody>
          <a:bodyPr/>
          <a:lstStyle/>
          <a:p>
            <a:endParaRPr lang="de-DE"/>
          </a:p>
        </p:txBody>
      </p:sp>
      <p:sp>
        <p:nvSpPr>
          <p:cNvPr id="16" name="AutoShape 16"/>
          <p:cNvSpPr/>
          <p:nvPr/>
        </p:nvSpPr>
        <p:spPr>
          <a:xfrm>
            <a:off x="6245343" y="5002856"/>
            <a:ext cx="2759367" cy="463670"/>
          </a:xfrm>
          <a:prstGeom prst="rect">
            <a:avLst/>
          </a:prstGeom>
          <a:solidFill>
            <a:srgbClr val="EB8208"/>
          </a:solidFill>
        </p:spPr>
        <p:txBody>
          <a:bodyPr/>
          <a:lstStyle/>
          <a:p>
            <a:endParaRPr lang="de-DE"/>
          </a:p>
        </p:txBody>
      </p:sp>
      <p:sp>
        <p:nvSpPr>
          <p:cNvPr id="17" name="AutoShape 17"/>
          <p:cNvSpPr/>
          <p:nvPr/>
        </p:nvSpPr>
        <p:spPr>
          <a:xfrm>
            <a:off x="9004710" y="6427556"/>
            <a:ext cx="2234282" cy="463670"/>
          </a:xfrm>
          <a:prstGeom prst="rect">
            <a:avLst/>
          </a:prstGeom>
          <a:solidFill>
            <a:srgbClr val="EB8208"/>
          </a:solidFill>
        </p:spPr>
        <p:txBody>
          <a:bodyPr/>
          <a:lstStyle/>
          <a:p>
            <a:endParaRPr lang="de-DE"/>
          </a:p>
        </p:txBody>
      </p:sp>
      <p:sp>
        <p:nvSpPr>
          <p:cNvPr id="18" name="AutoShape 18"/>
          <p:cNvSpPr/>
          <p:nvPr/>
        </p:nvSpPr>
        <p:spPr>
          <a:xfrm>
            <a:off x="10762340" y="7139906"/>
            <a:ext cx="2234282" cy="463670"/>
          </a:xfrm>
          <a:prstGeom prst="rect">
            <a:avLst/>
          </a:prstGeom>
          <a:solidFill>
            <a:srgbClr val="EB8208"/>
          </a:solidFill>
        </p:spPr>
        <p:txBody>
          <a:bodyPr/>
          <a:lstStyle/>
          <a:p>
            <a:endParaRPr lang="de-DE"/>
          </a:p>
        </p:txBody>
      </p:sp>
      <p:sp>
        <p:nvSpPr>
          <p:cNvPr id="19" name="AutoShape 19"/>
          <p:cNvSpPr/>
          <p:nvPr/>
        </p:nvSpPr>
        <p:spPr>
          <a:xfrm>
            <a:off x="12549395" y="7852257"/>
            <a:ext cx="2537111" cy="463670"/>
          </a:xfrm>
          <a:prstGeom prst="rect">
            <a:avLst/>
          </a:prstGeom>
          <a:solidFill>
            <a:srgbClr val="EB8208"/>
          </a:solidFill>
        </p:spPr>
        <p:txBody>
          <a:bodyPr/>
          <a:lstStyle/>
          <a:p>
            <a:endParaRPr lang="de-DE"/>
          </a:p>
        </p:txBody>
      </p:sp>
      <p:sp>
        <p:nvSpPr>
          <p:cNvPr id="20" name="AutoShape 20"/>
          <p:cNvSpPr/>
          <p:nvPr/>
        </p:nvSpPr>
        <p:spPr>
          <a:xfrm>
            <a:off x="13666536" y="8618608"/>
            <a:ext cx="3383417" cy="463670"/>
          </a:xfrm>
          <a:prstGeom prst="rect">
            <a:avLst/>
          </a:prstGeom>
          <a:solidFill>
            <a:srgbClr val="EB8208"/>
          </a:solidFill>
        </p:spPr>
        <p:txBody>
          <a:bodyPr/>
          <a:lstStyle/>
          <a:p>
            <a:endParaRPr lang="de-DE"/>
          </a:p>
        </p:txBody>
      </p:sp>
      <p:sp>
        <p:nvSpPr>
          <p:cNvPr id="21" name="AutoShape 21"/>
          <p:cNvSpPr/>
          <p:nvPr/>
        </p:nvSpPr>
        <p:spPr>
          <a:xfrm>
            <a:off x="5713786" y="5715206"/>
            <a:ext cx="4266751" cy="463670"/>
          </a:xfrm>
          <a:prstGeom prst="rect">
            <a:avLst/>
          </a:prstGeom>
          <a:solidFill>
            <a:srgbClr val="EB8208"/>
          </a:solidFill>
        </p:spPr>
        <p:txBody>
          <a:bodyPr/>
          <a:lstStyle/>
          <a:p>
            <a:endParaRPr lang="de-DE"/>
          </a:p>
        </p:txBody>
      </p:sp>
      <p:sp>
        <p:nvSpPr>
          <p:cNvPr id="22" name="TextBox 22"/>
          <p:cNvSpPr txBox="1"/>
          <p:nvPr/>
        </p:nvSpPr>
        <p:spPr>
          <a:xfrm>
            <a:off x="4595296"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1. MONAT</a:t>
            </a:r>
          </a:p>
        </p:txBody>
      </p:sp>
      <p:sp>
        <p:nvSpPr>
          <p:cNvPr id="23" name="TextBox 23"/>
          <p:cNvSpPr txBox="1"/>
          <p:nvPr/>
        </p:nvSpPr>
        <p:spPr>
          <a:xfrm>
            <a:off x="7222800"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2. MONAT</a:t>
            </a:r>
          </a:p>
        </p:txBody>
      </p:sp>
      <p:sp>
        <p:nvSpPr>
          <p:cNvPr id="24" name="TextBox 24"/>
          <p:cNvSpPr txBox="1"/>
          <p:nvPr/>
        </p:nvSpPr>
        <p:spPr>
          <a:xfrm>
            <a:off x="9819665"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3. MONAT</a:t>
            </a:r>
          </a:p>
        </p:txBody>
      </p:sp>
      <p:sp>
        <p:nvSpPr>
          <p:cNvPr id="25" name="TextBox 25"/>
          <p:cNvSpPr txBox="1"/>
          <p:nvPr/>
        </p:nvSpPr>
        <p:spPr>
          <a:xfrm>
            <a:off x="12549395"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4. MONAT</a:t>
            </a:r>
          </a:p>
        </p:txBody>
      </p:sp>
      <p:sp>
        <p:nvSpPr>
          <p:cNvPr id="26" name="TextBox 26"/>
          <p:cNvSpPr txBox="1"/>
          <p:nvPr/>
        </p:nvSpPr>
        <p:spPr>
          <a:xfrm>
            <a:off x="15115081"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5. MONAT</a:t>
            </a:r>
          </a:p>
        </p:txBody>
      </p:sp>
      <p:sp>
        <p:nvSpPr>
          <p:cNvPr id="27" name="TextBox 27"/>
          <p:cNvSpPr txBox="1"/>
          <p:nvPr/>
        </p:nvSpPr>
        <p:spPr>
          <a:xfrm>
            <a:off x="1028700" y="3634321"/>
            <a:ext cx="2514106" cy="289035"/>
          </a:xfrm>
          <a:prstGeom prst="rect">
            <a:avLst/>
          </a:prstGeom>
        </p:spPr>
        <p:txBody>
          <a:bodyPr lIns="0" tIns="0" rIns="0" bIns="0" rtlCol="0" anchor="t">
            <a:spAutoFit/>
          </a:bodyPr>
          <a:lstStyle/>
          <a:p>
            <a:pPr algn="r">
              <a:lnSpc>
                <a:spcPts val="2443"/>
              </a:lnSpc>
            </a:pPr>
            <a:r>
              <a:rPr lang="en-US" sz="1745">
                <a:solidFill>
                  <a:srgbClr val="3F4042"/>
                </a:solidFill>
                <a:latin typeface="Open Sauce Light"/>
              </a:rPr>
              <a:t>Planung</a:t>
            </a:r>
          </a:p>
        </p:txBody>
      </p:sp>
      <p:sp>
        <p:nvSpPr>
          <p:cNvPr id="28" name="TextBox 28"/>
          <p:cNvSpPr txBox="1"/>
          <p:nvPr/>
        </p:nvSpPr>
        <p:spPr>
          <a:xfrm>
            <a:off x="1028700" y="4346671"/>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Forschung</a:t>
            </a:r>
          </a:p>
        </p:txBody>
      </p:sp>
      <p:sp>
        <p:nvSpPr>
          <p:cNvPr id="29" name="TextBox 29"/>
          <p:cNvSpPr txBox="1"/>
          <p:nvPr/>
        </p:nvSpPr>
        <p:spPr>
          <a:xfrm>
            <a:off x="1028700" y="5059021"/>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Designproduktion</a:t>
            </a:r>
          </a:p>
        </p:txBody>
      </p:sp>
      <p:sp>
        <p:nvSpPr>
          <p:cNvPr id="30" name="TextBox 30"/>
          <p:cNvSpPr txBox="1"/>
          <p:nvPr/>
        </p:nvSpPr>
        <p:spPr>
          <a:xfrm>
            <a:off x="1028700" y="577137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Testung</a:t>
            </a:r>
          </a:p>
        </p:txBody>
      </p:sp>
      <p:sp>
        <p:nvSpPr>
          <p:cNvPr id="31" name="TextBox 31"/>
          <p:cNvSpPr txBox="1"/>
          <p:nvPr/>
        </p:nvSpPr>
        <p:spPr>
          <a:xfrm>
            <a:off x="1028700" y="648372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QA</a:t>
            </a:r>
          </a:p>
        </p:txBody>
      </p:sp>
      <p:sp>
        <p:nvSpPr>
          <p:cNvPr id="32" name="TextBox 32"/>
          <p:cNvSpPr txBox="1"/>
          <p:nvPr/>
        </p:nvSpPr>
        <p:spPr>
          <a:xfrm>
            <a:off x="1028700" y="719607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Umsetzung</a:t>
            </a:r>
          </a:p>
        </p:txBody>
      </p:sp>
      <p:sp>
        <p:nvSpPr>
          <p:cNvPr id="33" name="TextBox 33"/>
          <p:cNvSpPr txBox="1"/>
          <p:nvPr/>
        </p:nvSpPr>
        <p:spPr>
          <a:xfrm>
            <a:off x="1028700" y="790842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Verlaufskontrolle</a:t>
            </a:r>
          </a:p>
        </p:txBody>
      </p:sp>
      <p:sp>
        <p:nvSpPr>
          <p:cNvPr id="34" name="TextBox 34"/>
          <p:cNvSpPr txBox="1"/>
          <p:nvPr/>
        </p:nvSpPr>
        <p:spPr>
          <a:xfrm>
            <a:off x="1028700" y="8674774"/>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Dokumentation</a:t>
            </a:r>
          </a:p>
        </p:txBody>
      </p:sp>
      <p:sp>
        <p:nvSpPr>
          <p:cNvPr id="35" name="TextBox 35"/>
          <p:cNvSpPr txBox="1"/>
          <p:nvPr/>
        </p:nvSpPr>
        <p:spPr>
          <a:xfrm>
            <a:off x="1028700" y="2975406"/>
            <a:ext cx="2514106" cy="306705"/>
          </a:xfrm>
          <a:prstGeom prst="rect">
            <a:avLst/>
          </a:prstGeom>
        </p:spPr>
        <p:txBody>
          <a:bodyPr lIns="0" tIns="0" rIns="0" bIns="0" rtlCol="0" anchor="t">
            <a:spAutoFit/>
          </a:bodyPr>
          <a:lstStyle/>
          <a:p>
            <a:pPr marL="0" lvl="0" indent="0" algn="r">
              <a:lnSpc>
                <a:spcPts val="2519"/>
              </a:lnSpc>
            </a:pPr>
            <a:r>
              <a:rPr lang="en-US" sz="1799" u="none" spc="26">
                <a:solidFill>
                  <a:srgbClr val="3F4042"/>
                </a:solidFill>
                <a:latin typeface="Open Sauce Medium"/>
              </a:rPr>
              <a:t>AUFGABEN</a:t>
            </a:r>
          </a:p>
        </p:txBody>
      </p:sp>
      <p:grpSp>
        <p:nvGrpSpPr>
          <p:cNvPr id="36" name="Group 36"/>
          <p:cNvGrpSpPr/>
          <p:nvPr/>
        </p:nvGrpSpPr>
        <p:grpSpPr>
          <a:xfrm>
            <a:off x="1028700" y="717720"/>
            <a:ext cx="6960680" cy="733750"/>
            <a:chOff x="0" y="0"/>
            <a:chExt cx="9280906" cy="978333"/>
          </a:xfrm>
        </p:grpSpPr>
        <p:sp>
          <p:nvSpPr>
            <p:cNvPr id="37" name="TextBox 37"/>
            <p:cNvSpPr txBox="1"/>
            <p:nvPr/>
          </p:nvSpPr>
          <p:spPr>
            <a:xfrm>
              <a:off x="0" y="-19050"/>
              <a:ext cx="9280906" cy="475553"/>
            </a:xfrm>
            <a:prstGeom prst="rect">
              <a:avLst/>
            </a:prstGeom>
          </p:spPr>
          <p:txBody>
            <a:bodyPr lIns="0" tIns="0" rIns="0" bIns="0" rtlCol="0" anchor="t">
              <a:spAutoFit/>
            </a:bodyPr>
            <a:lstStyle/>
            <a:p>
              <a:pPr marL="0" lvl="0" indent="0" algn="just">
                <a:lnSpc>
                  <a:spcPts val="2978"/>
                </a:lnSpc>
              </a:pPr>
              <a:r>
                <a:rPr lang="en-US" sz="2291" spc="-68">
                  <a:solidFill>
                    <a:srgbClr val="3F4042"/>
                  </a:solidFill>
                  <a:latin typeface="Open Sauce Medium"/>
                </a:rPr>
                <a:t>ÜBERGANG ZU DIGITAL</a:t>
              </a:r>
            </a:p>
          </p:txBody>
        </p:sp>
        <p:sp>
          <p:nvSpPr>
            <p:cNvPr id="38" name="TextBox 38"/>
            <p:cNvSpPr txBox="1"/>
            <p:nvPr/>
          </p:nvSpPr>
          <p:spPr>
            <a:xfrm>
              <a:off x="0" y="547592"/>
              <a:ext cx="9280906" cy="387562"/>
            </a:xfrm>
            <a:prstGeom prst="rect">
              <a:avLst/>
            </a:prstGeom>
          </p:spPr>
          <p:txBody>
            <a:bodyPr lIns="0" tIns="0" rIns="0" bIns="0" rtlCol="0" anchor="t">
              <a:spAutoFit/>
            </a:bodyPr>
            <a:lstStyle/>
            <a:p>
              <a:pPr algn="just">
                <a:lnSpc>
                  <a:spcPts val="2484"/>
                </a:lnSpc>
                <a:spcBef>
                  <a:spcPct val="0"/>
                </a:spcBef>
              </a:pPr>
              <a:r>
                <a:rPr lang="en-US" sz="1774">
                  <a:solidFill>
                    <a:srgbClr val="3F4042"/>
                  </a:solidFill>
                  <a:latin typeface="Open Sauce Light"/>
                </a:rPr>
                <a:t>Wir wollen den Übergang so reibungslos wie möglich gestalten.</a:t>
              </a:r>
            </a:p>
          </p:txBody>
        </p:sp>
      </p:grpSp>
      <p:sp>
        <p:nvSpPr>
          <p:cNvPr id="39" name="AutoShape 39"/>
          <p:cNvSpPr/>
          <p:nvPr/>
        </p:nvSpPr>
        <p:spPr>
          <a:xfrm>
            <a:off x="0" y="2134559"/>
            <a:ext cx="18706230" cy="9525"/>
          </a:xfrm>
          <a:prstGeom prst="rect">
            <a:avLst/>
          </a:prstGeom>
          <a:solidFill>
            <a:srgbClr val="3F4042"/>
          </a:solidFill>
        </p:spPr>
        <p:txBody>
          <a:bodyPr/>
          <a:lstStyle/>
          <a:p>
            <a:endParaRPr lang="de-D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11963936" y="3860149"/>
            <a:ext cx="5295364" cy="5398151"/>
          </a:xfrm>
          <a:custGeom>
            <a:avLst/>
            <a:gdLst/>
            <a:ahLst/>
            <a:cxnLst/>
            <a:rect l="l" t="t" r="r" b="b"/>
            <a:pathLst>
              <a:path w="5295364" h="5398151">
                <a:moveTo>
                  <a:pt x="0" y="0"/>
                </a:moveTo>
                <a:lnTo>
                  <a:pt x="5295364" y="0"/>
                </a:lnTo>
                <a:lnTo>
                  <a:pt x="5295364" y="5398151"/>
                </a:lnTo>
                <a:lnTo>
                  <a:pt x="0" y="5398151"/>
                </a:lnTo>
                <a:lnTo>
                  <a:pt x="0" y="0"/>
                </a:lnTo>
                <a:close/>
              </a:path>
            </a:pathLst>
          </a:custGeom>
          <a:blipFill>
            <a:blip r:embed="rId2"/>
            <a:stretch>
              <a:fillRect l="-161865" t="-49700" b="-21552"/>
            </a:stretch>
          </a:blipFill>
        </p:spPr>
        <p:txBody>
          <a:bodyPr/>
          <a:lstStyle/>
          <a:p>
            <a:endParaRPr lang="de-DE"/>
          </a:p>
        </p:txBody>
      </p:sp>
      <p:sp>
        <p:nvSpPr>
          <p:cNvPr id="3" name="AutoShape 3"/>
          <p:cNvSpPr/>
          <p:nvPr/>
        </p:nvSpPr>
        <p:spPr>
          <a:xfrm>
            <a:off x="-340731" y="0"/>
            <a:ext cx="12304667" cy="10619858"/>
          </a:xfrm>
          <a:prstGeom prst="rect">
            <a:avLst/>
          </a:prstGeom>
          <a:solidFill>
            <a:srgbClr val="EB8208"/>
          </a:solidFill>
        </p:spPr>
        <p:txBody>
          <a:bodyPr/>
          <a:lstStyle/>
          <a:p>
            <a:endParaRPr lang="de-DE"/>
          </a:p>
        </p:txBody>
      </p:sp>
      <p:sp>
        <p:nvSpPr>
          <p:cNvPr id="4" name="TextBox 4"/>
          <p:cNvSpPr txBox="1"/>
          <p:nvPr/>
        </p:nvSpPr>
        <p:spPr>
          <a:xfrm>
            <a:off x="1028700" y="8177530"/>
            <a:ext cx="6960680" cy="1080770"/>
          </a:xfrm>
          <a:prstGeom prst="rect">
            <a:avLst/>
          </a:prstGeom>
        </p:spPr>
        <p:txBody>
          <a:bodyPr lIns="0" tIns="0" rIns="0" bIns="0" rtlCol="0" anchor="t">
            <a:spAutoFit/>
          </a:bodyPr>
          <a:lstStyle/>
          <a:p>
            <a:pPr>
              <a:lnSpc>
                <a:spcPts val="2904"/>
              </a:lnSpc>
            </a:pPr>
            <a:r>
              <a:rPr lang="en-US" sz="2074">
                <a:solidFill>
                  <a:srgbClr val="FFFFFF"/>
                </a:solidFill>
                <a:latin typeface="Open Sauce Light"/>
              </a:rPr>
              <a:t>Es ist nicht einfach, alles online ablaufen zu lassen. Wir müssen einen vertrauenswürdigen Partner finden, der sicherstellen kann, dass unser Plan fehlersicher ist.</a:t>
            </a:r>
          </a:p>
        </p:txBody>
      </p:sp>
      <p:sp>
        <p:nvSpPr>
          <p:cNvPr id="5" name="TextBox 5"/>
          <p:cNvSpPr txBox="1"/>
          <p:nvPr/>
        </p:nvSpPr>
        <p:spPr>
          <a:xfrm>
            <a:off x="1028700" y="3679174"/>
            <a:ext cx="6960680" cy="2246528"/>
          </a:xfrm>
          <a:prstGeom prst="rect">
            <a:avLst/>
          </a:prstGeom>
        </p:spPr>
        <p:txBody>
          <a:bodyPr lIns="0" tIns="0" rIns="0" bIns="0" rtlCol="0" anchor="t">
            <a:spAutoFit/>
          </a:bodyPr>
          <a:lstStyle/>
          <a:p>
            <a:pPr marL="0" lvl="0" indent="0">
              <a:lnSpc>
                <a:spcPts val="5990"/>
              </a:lnSpc>
              <a:spcBef>
                <a:spcPct val="0"/>
              </a:spcBef>
            </a:pPr>
            <a:r>
              <a:rPr lang="en-US" sz="4608" spc="-138">
                <a:solidFill>
                  <a:srgbClr val="FFFFFF"/>
                </a:solidFill>
                <a:latin typeface="Ovo Bold"/>
              </a:rPr>
              <a:t>Wir müssen uns auf die Suche nach einem guten Partner machen.</a:t>
            </a:r>
          </a:p>
        </p:txBody>
      </p:sp>
      <p:sp>
        <p:nvSpPr>
          <p:cNvPr id="6" name="Freeform 6"/>
          <p:cNvSpPr/>
          <p:nvPr/>
        </p:nvSpPr>
        <p:spPr>
          <a:xfrm>
            <a:off x="9310630" y="3860149"/>
            <a:ext cx="2653305" cy="5398151"/>
          </a:xfrm>
          <a:custGeom>
            <a:avLst/>
            <a:gdLst/>
            <a:ahLst/>
            <a:cxnLst/>
            <a:rect l="l" t="t" r="r" b="b"/>
            <a:pathLst>
              <a:path w="2653305" h="5398151">
                <a:moveTo>
                  <a:pt x="0" y="0"/>
                </a:moveTo>
                <a:lnTo>
                  <a:pt x="2653306" y="0"/>
                </a:lnTo>
                <a:lnTo>
                  <a:pt x="2653306" y="5398151"/>
                </a:lnTo>
                <a:lnTo>
                  <a:pt x="0" y="5398151"/>
                </a:lnTo>
                <a:lnTo>
                  <a:pt x="0" y="0"/>
                </a:lnTo>
                <a:close/>
              </a:path>
            </a:pathLst>
          </a:custGeom>
          <a:blipFill>
            <a:blip r:embed="rId3"/>
            <a:stretch>
              <a:fillRect l="-130844" r="-130844"/>
            </a:stretch>
          </a:blipFill>
        </p:spPr>
        <p:txBody>
          <a:bodyPr/>
          <a:lstStyle/>
          <a:p>
            <a:endParaRPr lang="de-DE"/>
          </a:p>
        </p:txBody>
      </p:sp>
      <p:sp>
        <p:nvSpPr>
          <p:cNvPr id="7" name="AutoShape 7"/>
          <p:cNvSpPr/>
          <p:nvPr/>
        </p:nvSpPr>
        <p:spPr>
          <a:xfrm>
            <a:off x="1028700" y="1028700"/>
            <a:ext cx="16230600" cy="9525"/>
          </a:xfrm>
          <a:prstGeom prst="rect">
            <a:avLst/>
          </a:prstGeom>
          <a:solidFill>
            <a:srgbClr val="3F4042"/>
          </a:solidFill>
        </p:spPr>
        <p:txBody>
          <a:bodyPr/>
          <a:lstStyle/>
          <a:p>
            <a:endParaRPr lang="de-DE"/>
          </a:p>
        </p:txBody>
      </p:sp>
      <p:grpSp>
        <p:nvGrpSpPr>
          <p:cNvPr id="8" name="Group 8"/>
          <p:cNvGrpSpPr/>
          <p:nvPr/>
        </p:nvGrpSpPr>
        <p:grpSpPr>
          <a:xfrm>
            <a:off x="1028700" y="1350289"/>
            <a:ext cx="6960680" cy="733750"/>
            <a:chOff x="0" y="0"/>
            <a:chExt cx="9280906" cy="978333"/>
          </a:xfrm>
        </p:grpSpPr>
        <p:sp>
          <p:nvSpPr>
            <p:cNvPr id="9" name="TextBox 9"/>
            <p:cNvSpPr txBox="1"/>
            <p:nvPr/>
          </p:nvSpPr>
          <p:spPr>
            <a:xfrm>
              <a:off x="0" y="-19050"/>
              <a:ext cx="9280906" cy="475553"/>
            </a:xfrm>
            <a:prstGeom prst="rect">
              <a:avLst/>
            </a:prstGeom>
          </p:spPr>
          <p:txBody>
            <a:bodyPr lIns="0" tIns="0" rIns="0" bIns="0" rtlCol="0" anchor="t">
              <a:spAutoFit/>
            </a:bodyPr>
            <a:lstStyle/>
            <a:p>
              <a:pPr marL="0" lvl="0" indent="0" algn="just">
                <a:lnSpc>
                  <a:spcPts val="2978"/>
                </a:lnSpc>
              </a:pPr>
              <a:r>
                <a:rPr lang="en-US" sz="2291" spc="-68">
                  <a:solidFill>
                    <a:srgbClr val="FFFFFF"/>
                  </a:solidFill>
                  <a:latin typeface="Open Sauce Medium"/>
                </a:rPr>
                <a:t>UNSERE ONLINE-PLATTFORMEN VERBESSERN</a:t>
              </a:r>
            </a:p>
          </p:txBody>
        </p:sp>
        <p:sp>
          <p:nvSpPr>
            <p:cNvPr id="10" name="TextBox 10"/>
            <p:cNvSpPr txBox="1"/>
            <p:nvPr/>
          </p:nvSpPr>
          <p:spPr>
            <a:xfrm>
              <a:off x="0" y="557117"/>
              <a:ext cx="9280906" cy="278977"/>
            </a:xfrm>
            <a:prstGeom prst="rect">
              <a:avLst/>
            </a:prstGeom>
          </p:spPr>
          <p:txBody>
            <a:bodyPr lIns="0" tIns="0" rIns="0" bIns="0" rtlCol="0" anchor="t">
              <a:spAutoFit/>
            </a:bodyPr>
            <a:lstStyle/>
            <a:p>
              <a:pPr algn="just">
                <a:lnSpc>
                  <a:spcPts val="1854"/>
                </a:lnSpc>
                <a:spcBef>
                  <a:spcPct val="0"/>
                </a:spcBef>
              </a:pPr>
              <a:r>
                <a:rPr lang="en-US" sz="1324">
                  <a:solidFill>
                    <a:srgbClr val="FFFFFF"/>
                  </a:solidFill>
                  <a:latin typeface="Open Sauce Light"/>
                </a:rPr>
                <a:t>Wir wollen Online-Operationen unglaublich einfach und benutzerfreundlich machen.</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0"/>
            <a:ext cx="18961588" cy="3898608"/>
          </a:xfrm>
          <a:prstGeom prst="rect">
            <a:avLst/>
          </a:prstGeom>
          <a:solidFill>
            <a:srgbClr val="EDEDED"/>
          </a:solidFill>
        </p:spPr>
        <p:txBody>
          <a:bodyPr/>
          <a:lstStyle/>
          <a:p>
            <a:endParaRPr lang="de-DE"/>
          </a:p>
        </p:txBody>
      </p:sp>
      <p:grpSp>
        <p:nvGrpSpPr>
          <p:cNvPr id="3" name="Group 3"/>
          <p:cNvGrpSpPr/>
          <p:nvPr/>
        </p:nvGrpSpPr>
        <p:grpSpPr>
          <a:xfrm>
            <a:off x="3323563" y="1028700"/>
            <a:ext cx="11633002" cy="1967713"/>
            <a:chOff x="0" y="0"/>
            <a:chExt cx="15510669" cy="2623617"/>
          </a:xfrm>
        </p:grpSpPr>
        <p:sp>
          <p:nvSpPr>
            <p:cNvPr id="4" name="TextBox 4"/>
            <p:cNvSpPr txBox="1"/>
            <p:nvPr/>
          </p:nvSpPr>
          <p:spPr>
            <a:xfrm>
              <a:off x="0" y="100965"/>
              <a:ext cx="15510669" cy="1006329"/>
            </a:xfrm>
            <a:prstGeom prst="rect">
              <a:avLst/>
            </a:prstGeom>
          </p:spPr>
          <p:txBody>
            <a:bodyPr lIns="0" tIns="0" rIns="0" bIns="0" rtlCol="0" anchor="t">
              <a:spAutoFit/>
            </a:bodyPr>
            <a:lstStyle/>
            <a:p>
              <a:pPr marL="0" lvl="0" indent="0" algn="ctr">
                <a:lnSpc>
                  <a:spcPts val="6104"/>
                </a:lnSpc>
              </a:pPr>
              <a:r>
                <a:rPr lang="en-US" sz="4696" spc="-140">
                  <a:solidFill>
                    <a:srgbClr val="3F4042"/>
                  </a:solidFill>
                  <a:latin typeface="Ovo Bold"/>
                </a:rPr>
                <a:t>Zusammenfassung der Unternehmensstrategie</a:t>
              </a:r>
            </a:p>
          </p:txBody>
        </p:sp>
        <p:sp>
          <p:nvSpPr>
            <p:cNvPr id="5" name="TextBox 5"/>
            <p:cNvSpPr txBox="1"/>
            <p:nvPr/>
          </p:nvSpPr>
          <p:spPr>
            <a:xfrm>
              <a:off x="0" y="1654184"/>
              <a:ext cx="15510669" cy="933873"/>
            </a:xfrm>
            <a:prstGeom prst="rect">
              <a:avLst/>
            </a:prstGeom>
          </p:spPr>
          <p:txBody>
            <a:bodyPr lIns="0" tIns="0" rIns="0" bIns="0" rtlCol="0" anchor="t">
              <a:spAutoFit/>
            </a:bodyPr>
            <a:lstStyle/>
            <a:p>
              <a:pPr algn="ctr">
                <a:lnSpc>
                  <a:spcPts val="2869"/>
                </a:lnSpc>
              </a:pPr>
              <a:r>
                <a:rPr lang="en-US" sz="2049">
                  <a:solidFill>
                    <a:srgbClr val="3F4042"/>
                  </a:solidFill>
                  <a:latin typeface="Open Sauce Light"/>
                </a:rPr>
                <a:t>Wenn wir unsere Online-Bereiche fertiggestellt und auf Hochglanz gebracht haben, wollen wir sicherstellen, dass unsere Kunden ihre Finanzgeschäfte problemlos online erledigen können.</a:t>
              </a:r>
            </a:p>
          </p:txBody>
        </p:sp>
      </p:grpSp>
      <p:grpSp>
        <p:nvGrpSpPr>
          <p:cNvPr id="6" name="Group 6"/>
          <p:cNvGrpSpPr/>
          <p:nvPr/>
        </p:nvGrpSpPr>
        <p:grpSpPr>
          <a:xfrm>
            <a:off x="1028700" y="4538283"/>
            <a:ext cx="2750537" cy="3239339"/>
            <a:chOff x="0" y="0"/>
            <a:chExt cx="3667383" cy="4319119"/>
          </a:xfrm>
        </p:grpSpPr>
        <p:sp>
          <p:nvSpPr>
            <p:cNvPr id="7" name="TextBox 7"/>
            <p:cNvSpPr txBox="1"/>
            <p:nvPr/>
          </p:nvSpPr>
          <p:spPr>
            <a:xfrm>
              <a:off x="0" y="3522829"/>
              <a:ext cx="3667383" cy="537210"/>
            </a:xfrm>
            <a:prstGeom prst="rect">
              <a:avLst/>
            </a:prstGeom>
          </p:spPr>
          <p:txBody>
            <a:bodyPr lIns="0" tIns="0" rIns="0" bIns="0" rtlCol="0" anchor="t">
              <a:spAutoFit/>
            </a:bodyPr>
            <a:lstStyle/>
            <a:p>
              <a:pPr algn="ctr">
                <a:lnSpc>
                  <a:spcPts val="1679"/>
                </a:lnSpc>
                <a:spcBef>
                  <a:spcPct val="0"/>
                </a:spcBef>
              </a:pPr>
              <a:r>
                <a:rPr lang="en-US" sz="1199">
                  <a:solidFill>
                    <a:srgbClr val="3F4042"/>
                  </a:solidFill>
                  <a:latin typeface="Open Sauce Light"/>
                </a:rPr>
                <a:t>Wir wollen ihnen zeigen, wie leicht es ist, unsere Online-Tools zu nutzen.</a:t>
              </a:r>
            </a:p>
          </p:txBody>
        </p:sp>
        <p:sp>
          <p:nvSpPr>
            <p:cNvPr id="8" name="TextBox 8"/>
            <p:cNvSpPr txBox="1"/>
            <p:nvPr/>
          </p:nvSpPr>
          <p:spPr>
            <a:xfrm>
              <a:off x="0" y="1624668"/>
              <a:ext cx="3667383" cy="1653840"/>
            </a:xfrm>
            <a:prstGeom prst="rect">
              <a:avLst/>
            </a:prstGeom>
          </p:spPr>
          <p:txBody>
            <a:bodyPr lIns="0" tIns="0" rIns="0" bIns="0" rtlCol="0" anchor="t">
              <a:spAutoFit/>
            </a:bodyPr>
            <a:lstStyle/>
            <a:p>
              <a:pPr marL="0" lvl="0" indent="0" algn="ctr">
                <a:lnSpc>
                  <a:spcPts val="2507"/>
                </a:lnSpc>
              </a:pPr>
              <a:r>
                <a:rPr lang="en-US" sz="1791">
                  <a:solidFill>
                    <a:srgbClr val="3F4042"/>
                  </a:solidFill>
                  <a:latin typeface="Open Sauce Medium"/>
                </a:rPr>
                <a:t>PROBLEME, DIE WIR LÖSEN, ODER GELEGENHEIT, DIE WIR NUTZEN MÖCHTEN</a:t>
              </a:r>
            </a:p>
          </p:txBody>
        </p:sp>
        <p:sp>
          <p:nvSpPr>
            <p:cNvPr id="9" name="TextBox 9"/>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1</a:t>
              </a:r>
            </a:p>
          </p:txBody>
        </p:sp>
      </p:grpSp>
      <p:grpSp>
        <p:nvGrpSpPr>
          <p:cNvPr id="10" name="Group 10"/>
          <p:cNvGrpSpPr/>
          <p:nvPr/>
        </p:nvGrpSpPr>
        <p:grpSpPr>
          <a:xfrm>
            <a:off x="4398716" y="4538283"/>
            <a:ext cx="2750537" cy="2925014"/>
            <a:chOff x="0" y="0"/>
            <a:chExt cx="3667383" cy="3900019"/>
          </a:xfrm>
        </p:grpSpPr>
        <p:sp>
          <p:nvSpPr>
            <p:cNvPr id="11" name="TextBox 11"/>
            <p:cNvSpPr txBox="1"/>
            <p:nvPr/>
          </p:nvSpPr>
          <p:spPr>
            <a:xfrm>
              <a:off x="0" y="2684629"/>
              <a:ext cx="3667383" cy="1144270"/>
            </a:xfrm>
            <a:prstGeom prst="rect">
              <a:avLst/>
            </a:prstGeom>
          </p:spPr>
          <p:txBody>
            <a:bodyPr lIns="0" tIns="0" rIns="0" bIns="0" rtlCol="0" anchor="t">
              <a:spAutoFit/>
            </a:bodyPr>
            <a:lstStyle/>
            <a:p>
              <a:pPr algn="ctr">
                <a:lnSpc>
                  <a:spcPts val="1784"/>
                </a:lnSpc>
                <a:spcBef>
                  <a:spcPct val="0"/>
                </a:spcBef>
              </a:pPr>
              <a:r>
                <a:rPr lang="en-US" sz="1274">
                  <a:solidFill>
                    <a:srgbClr val="3F4042"/>
                  </a:solidFill>
                  <a:latin typeface="Open Sauce Light"/>
                </a:rPr>
                <a:t>Wir müssen uns alle mit voller Kraft einbringen, weil wir erwarten, dass mehr Kunden auf digital umstellen werden.</a:t>
              </a:r>
            </a:p>
          </p:txBody>
        </p:sp>
        <p:sp>
          <p:nvSpPr>
            <p:cNvPr id="12" name="TextBox 12"/>
            <p:cNvSpPr txBox="1"/>
            <p:nvPr/>
          </p:nvSpPr>
          <p:spPr>
            <a:xfrm>
              <a:off x="0" y="1643718"/>
              <a:ext cx="3667383" cy="631490"/>
            </a:xfrm>
            <a:prstGeom prst="rect">
              <a:avLst/>
            </a:prstGeom>
          </p:spPr>
          <p:txBody>
            <a:bodyPr lIns="0" tIns="0" rIns="0" bIns="0" rtlCol="0" anchor="t">
              <a:spAutoFit/>
            </a:bodyPr>
            <a:lstStyle/>
            <a:p>
              <a:pPr marL="0" lvl="0" indent="0" algn="ctr">
                <a:lnSpc>
                  <a:spcPts val="1982"/>
                </a:lnSpc>
              </a:pPr>
              <a:r>
                <a:rPr lang="en-US" sz="1416">
                  <a:solidFill>
                    <a:srgbClr val="3F4042"/>
                  </a:solidFill>
                  <a:latin typeface="Open Sauce Medium"/>
                </a:rPr>
                <a:t>ZUR ERFÜLLUNG DIESES ZIELS BENÖTIGTE UNTERSTÜTZUNG</a:t>
              </a:r>
            </a:p>
          </p:txBody>
        </p:sp>
        <p:sp>
          <p:nvSpPr>
            <p:cNvPr id="13" name="TextBox 13"/>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2</a:t>
              </a:r>
            </a:p>
          </p:txBody>
        </p:sp>
      </p:grpSp>
      <p:grpSp>
        <p:nvGrpSpPr>
          <p:cNvPr id="14" name="Group 14"/>
          <p:cNvGrpSpPr/>
          <p:nvPr/>
        </p:nvGrpSpPr>
        <p:grpSpPr>
          <a:xfrm>
            <a:off x="7768731" y="4538283"/>
            <a:ext cx="2750537" cy="2925014"/>
            <a:chOff x="0" y="0"/>
            <a:chExt cx="3667383" cy="3900019"/>
          </a:xfrm>
        </p:grpSpPr>
        <p:sp>
          <p:nvSpPr>
            <p:cNvPr id="15" name="TextBox 15"/>
            <p:cNvSpPr txBox="1"/>
            <p:nvPr/>
          </p:nvSpPr>
          <p:spPr>
            <a:xfrm>
              <a:off x="0" y="3084679"/>
              <a:ext cx="3667383" cy="815340"/>
            </a:xfrm>
            <a:prstGeom prst="rect">
              <a:avLst/>
            </a:prstGeom>
          </p:spPr>
          <p:txBody>
            <a:bodyPr lIns="0" tIns="0" rIns="0" bIns="0" rtlCol="0" anchor="t">
              <a:spAutoFit/>
            </a:bodyPr>
            <a:lstStyle/>
            <a:p>
              <a:pPr algn="ctr">
                <a:lnSpc>
                  <a:spcPts val="2519"/>
                </a:lnSpc>
                <a:spcBef>
                  <a:spcPct val="0"/>
                </a:spcBef>
              </a:pPr>
              <a:r>
                <a:rPr lang="en-US" sz="1799">
                  <a:solidFill>
                    <a:srgbClr val="3F4042"/>
                  </a:solidFill>
                  <a:latin typeface="Open Sauce Light"/>
                </a:rPr>
                <a:t>Wir machen Finanzgeschichte sicher.</a:t>
              </a:r>
            </a:p>
          </p:txBody>
        </p:sp>
        <p:sp>
          <p:nvSpPr>
            <p:cNvPr id="16" name="TextBox 16"/>
            <p:cNvSpPr txBox="1"/>
            <p:nvPr/>
          </p:nvSpPr>
          <p:spPr>
            <a:xfrm>
              <a:off x="0" y="1634193"/>
              <a:ext cx="3667383" cy="1080435"/>
            </a:xfrm>
            <a:prstGeom prst="rect">
              <a:avLst/>
            </a:prstGeom>
          </p:spPr>
          <p:txBody>
            <a:bodyPr lIns="0" tIns="0" rIns="0" bIns="0" rtlCol="0" anchor="t">
              <a:spAutoFit/>
            </a:bodyPr>
            <a:lstStyle/>
            <a:p>
              <a:pPr marL="0" lvl="0" indent="0" algn="ctr">
                <a:lnSpc>
                  <a:spcPts val="2192"/>
                </a:lnSpc>
              </a:pPr>
              <a:r>
                <a:rPr lang="en-US" sz="1566">
                  <a:solidFill>
                    <a:srgbClr val="3F4042"/>
                  </a:solidFill>
                  <a:latin typeface="Open Sauce Medium"/>
                </a:rPr>
                <a:t>WIR WIRD SICH DIE ERFÜLLUNG DIESES ZIELS UMFASSEND AUSWIRKEN?</a:t>
              </a:r>
            </a:p>
          </p:txBody>
        </p:sp>
        <p:sp>
          <p:nvSpPr>
            <p:cNvPr id="17" name="TextBox 17"/>
            <p:cNvSpPr txBox="1"/>
            <p:nvPr/>
          </p:nvSpPr>
          <p:spPr>
            <a:xfrm>
              <a:off x="1451249"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3</a:t>
              </a:r>
            </a:p>
          </p:txBody>
        </p:sp>
      </p:grpSp>
      <p:grpSp>
        <p:nvGrpSpPr>
          <p:cNvPr id="18" name="Group 18"/>
          <p:cNvGrpSpPr/>
          <p:nvPr/>
        </p:nvGrpSpPr>
        <p:grpSpPr>
          <a:xfrm>
            <a:off x="11138747" y="4538283"/>
            <a:ext cx="2750537" cy="4182343"/>
            <a:chOff x="0" y="0"/>
            <a:chExt cx="3667383" cy="5576457"/>
          </a:xfrm>
        </p:grpSpPr>
        <p:sp>
          <p:nvSpPr>
            <p:cNvPr id="19" name="TextBox 19"/>
            <p:cNvSpPr txBox="1"/>
            <p:nvPr/>
          </p:nvSpPr>
          <p:spPr>
            <a:xfrm>
              <a:off x="0" y="4361067"/>
              <a:ext cx="3667383" cy="961390"/>
            </a:xfrm>
            <a:prstGeom prst="rect">
              <a:avLst/>
            </a:prstGeom>
          </p:spPr>
          <p:txBody>
            <a:bodyPr lIns="0" tIns="0" rIns="0" bIns="0" rtlCol="0" anchor="t">
              <a:spAutoFit/>
            </a:bodyPr>
            <a:lstStyle/>
            <a:p>
              <a:pPr algn="ctr">
                <a:lnSpc>
                  <a:spcPts val="1994"/>
                </a:lnSpc>
              </a:pPr>
              <a:r>
                <a:rPr lang="en-US" sz="1424">
                  <a:solidFill>
                    <a:srgbClr val="3F4042"/>
                  </a:solidFill>
                  <a:latin typeface="Open Sauce Light"/>
                </a:rPr>
                <a:t>Wir streben an, dass mindestens 75 % unserer Benutzer auf digital umsteigen.</a:t>
              </a:r>
            </a:p>
          </p:txBody>
        </p:sp>
        <p:sp>
          <p:nvSpPr>
            <p:cNvPr id="20" name="TextBox 20"/>
            <p:cNvSpPr txBox="1"/>
            <p:nvPr/>
          </p:nvSpPr>
          <p:spPr>
            <a:xfrm>
              <a:off x="0" y="1624668"/>
              <a:ext cx="3667383" cy="2492079"/>
            </a:xfrm>
            <a:prstGeom prst="rect">
              <a:avLst/>
            </a:prstGeom>
          </p:spPr>
          <p:txBody>
            <a:bodyPr lIns="0" tIns="0" rIns="0" bIns="0" rtlCol="0" anchor="t">
              <a:spAutoFit/>
            </a:bodyPr>
            <a:lstStyle/>
            <a:p>
              <a:pPr marL="0" lvl="0" indent="0" algn="ctr">
                <a:lnSpc>
                  <a:spcPts val="2505"/>
                </a:lnSpc>
              </a:pPr>
              <a:r>
                <a:rPr lang="en-US" sz="1789">
                  <a:solidFill>
                    <a:srgbClr val="3F4042"/>
                  </a:solidFill>
                  <a:latin typeface="Open Sauce Medium"/>
                </a:rPr>
                <a:t>SCHLÜSSELMETRIKEN. WOHER WISSEN WIR, OB WIR DIESES ZIEL ERREICHT HABEN? WIE WISSEN WIR, OB WIR ERFOLGREICH SIND?</a:t>
              </a:r>
            </a:p>
          </p:txBody>
        </p:sp>
        <p:sp>
          <p:nvSpPr>
            <p:cNvPr id="21" name="TextBox 21"/>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4</a:t>
              </a:r>
            </a:p>
          </p:txBody>
        </p:sp>
      </p:grpSp>
      <p:grpSp>
        <p:nvGrpSpPr>
          <p:cNvPr id="22" name="Group 22"/>
          <p:cNvGrpSpPr/>
          <p:nvPr/>
        </p:nvGrpSpPr>
        <p:grpSpPr>
          <a:xfrm>
            <a:off x="14508763" y="4538283"/>
            <a:ext cx="2750537" cy="2646504"/>
            <a:chOff x="0" y="0"/>
            <a:chExt cx="3667383" cy="3528673"/>
          </a:xfrm>
        </p:grpSpPr>
        <p:sp>
          <p:nvSpPr>
            <p:cNvPr id="23" name="TextBox 23"/>
            <p:cNvSpPr txBox="1"/>
            <p:nvPr/>
          </p:nvSpPr>
          <p:spPr>
            <a:xfrm>
              <a:off x="0" y="3084679"/>
              <a:ext cx="3667383" cy="443994"/>
            </a:xfrm>
            <a:prstGeom prst="rect">
              <a:avLst/>
            </a:prstGeom>
          </p:spPr>
          <p:txBody>
            <a:bodyPr lIns="0" tIns="0" rIns="0" bIns="0" rtlCol="0" anchor="t">
              <a:spAutoFit/>
            </a:bodyPr>
            <a:lstStyle/>
            <a:p>
              <a:pPr algn="ctr">
                <a:lnSpc>
                  <a:spcPts val="2799"/>
                </a:lnSpc>
                <a:spcBef>
                  <a:spcPct val="0"/>
                </a:spcBef>
              </a:pPr>
              <a:r>
                <a:rPr lang="en-US" sz="1999">
                  <a:solidFill>
                    <a:srgbClr val="3F4042"/>
                  </a:solidFill>
                  <a:latin typeface="Open Sauce Light"/>
                </a:rPr>
                <a:t>Sicherheitsvorfälle</a:t>
              </a:r>
            </a:p>
          </p:txBody>
        </p:sp>
        <p:sp>
          <p:nvSpPr>
            <p:cNvPr id="24" name="TextBox 24"/>
            <p:cNvSpPr txBox="1"/>
            <p:nvPr/>
          </p:nvSpPr>
          <p:spPr>
            <a:xfrm>
              <a:off x="0" y="1634193"/>
              <a:ext cx="3667383" cy="1189655"/>
            </a:xfrm>
            <a:prstGeom prst="rect">
              <a:avLst/>
            </a:prstGeom>
          </p:spPr>
          <p:txBody>
            <a:bodyPr lIns="0" tIns="0" rIns="0" bIns="0" rtlCol="0" anchor="t">
              <a:spAutoFit/>
            </a:bodyPr>
            <a:lstStyle/>
            <a:p>
              <a:pPr marL="0" lvl="0" indent="0" algn="ctr">
                <a:lnSpc>
                  <a:spcPts val="2402"/>
                </a:lnSpc>
              </a:pPr>
              <a:r>
                <a:rPr lang="en-US" sz="1716">
                  <a:solidFill>
                    <a:srgbClr val="3F4042"/>
                  </a:solidFill>
                  <a:latin typeface="Open Sauce Medium"/>
                </a:rPr>
                <a:t>RISIKEN ODER MÖGLICHE HINDERNISSE MIT STAND VON HEUTE</a:t>
              </a:r>
            </a:p>
          </p:txBody>
        </p:sp>
        <p:sp>
          <p:nvSpPr>
            <p:cNvPr id="25" name="TextBox 25"/>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5</a:t>
              </a:r>
            </a:p>
          </p:txBody>
        </p:sp>
      </p:grpSp>
      <p:sp>
        <p:nvSpPr>
          <p:cNvPr id="26" name="AutoShape 26"/>
          <p:cNvSpPr/>
          <p:nvPr/>
        </p:nvSpPr>
        <p:spPr>
          <a:xfrm>
            <a:off x="4084214" y="4538283"/>
            <a:ext cx="9525" cy="4484950"/>
          </a:xfrm>
          <a:prstGeom prst="rect">
            <a:avLst/>
          </a:prstGeom>
          <a:solidFill>
            <a:srgbClr val="3F4042">
              <a:alpha val="43922"/>
            </a:srgbClr>
          </a:solidFill>
        </p:spPr>
        <p:txBody>
          <a:bodyPr/>
          <a:lstStyle/>
          <a:p>
            <a:endParaRPr lang="de-DE"/>
          </a:p>
        </p:txBody>
      </p:sp>
      <p:sp>
        <p:nvSpPr>
          <p:cNvPr id="27" name="AutoShape 27"/>
          <p:cNvSpPr/>
          <p:nvPr/>
        </p:nvSpPr>
        <p:spPr>
          <a:xfrm>
            <a:off x="7454230" y="4538283"/>
            <a:ext cx="9525" cy="4484950"/>
          </a:xfrm>
          <a:prstGeom prst="rect">
            <a:avLst/>
          </a:prstGeom>
          <a:solidFill>
            <a:srgbClr val="3F4042">
              <a:alpha val="43922"/>
            </a:srgbClr>
          </a:solidFill>
        </p:spPr>
        <p:txBody>
          <a:bodyPr/>
          <a:lstStyle/>
          <a:p>
            <a:endParaRPr lang="de-DE"/>
          </a:p>
        </p:txBody>
      </p:sp>
      <p:sp>
        <p:nvSpPr>
          <p:cNvPr id="28" name="AutoShape 28"/>
          <p:cNvSpPr/>
          <p:nvPr/>
        </p:nvSpPr>
        <p:spPr>
          <a:xfrm>
            <a:off x="10824245" y="4538283"/>
            <a:ext cx="9525" cy="4484950"/>
          </a:xfrm>
          <a:prstGeom prst="rect">
            <a:avLst/>
          </a:prstGeom>
          <a:solidFill>
            <a:srgbClr val="3F4042">
              <a:alpha val="43922"/>
            </a:srgbClr>
          </a:solidFill>
        </p:spPr>
        <p:txBody>
          <a:bodyPr/>
          <a:lstStyle/>
          <a:p>
            <a:endParaRPr lang="de-DE"/>
          </a:p>
        </p:txBody>
      </p:sp>
      <p:sp>
        <p:nvSpPr>
          <p:cNvPr id="29" name="AutoShape 29"/>
          <p:cNvSpPr/>
          <p:nvPr/>
        </p:nvSpPr>
        <p:spPr>
          <a:xfrm>
            <a:off x="14194261" y="4538283"/>
            <a:ext cx="9525" cy="4484950"/>
          </a:xfrm>
          <a:prstGeom prst="rect">
            <a:avLst/>
          </a:prstGeom>
          <a:solidFill>
            <a:srgbClr val="3F4042">
              <a:alpha val="43922"/>
            </a:srgbClr>
          </a:solidFill>
        </p:spPr>
        <p:txBody>
          <a:bodyPr/>
          <a:lstStyle/>
          <a:p>
            <a:endParaRPr lang="de-D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814" r="5814"/>
          <a:stretch>
            <a:fillRect/>
          </a:stretch>
        </p:blipFill>
        <p:spPr>
          <a:xfrm>
            <a:off x="0" y="0"/>
            <a:ext cx="18288000" cy="10287000"/>
          </a:xfrm>
          <a:prstGeom prst="rect">
            <a:avLst/>
          </a:prstGeom>
        </p:spPr>
      </p:pic>
      <p:sp>
        <p:nvSpPr>
          <p:cNvPr id="3" name="AutoShape 3"/>
          <p:cNvSpPr/>
          <p:nvPr/>
        </p:nvSpPr>
        <p:spPr>
          <a:xfrm>
            <a:off x="1248217" y="2259696"/>
            <a:ext cx="11226253" cy="5767608"/>
          </a:xfrm>
          <a:prstGeom prst="rect">
            <a:avLst/>
          </a:prstGeom>
          <a:solidFill>
            <a:srgbClr val="EB8208"/>
          </a:solidFill>
        </p:spPr>
        <p:txBody>
          <a:bodyPr/>
          <a:lstStyle/>
          <a:p>
            <a:endParaRPr lang="de-DE"/>
          </a:p>
        </p:txBody>
      </p:sp>
      <p:sp>
        <p:nvSpPr>
          <p:cNvPr id="4" name="TextBox 4"/>
          <p:cNvSpPr txBox="1"/>
          <p:nvPr/>
        </p:nvSpPr>
        <p:spPr>
          <a:xfrm>
            <a:off x="2312326" y="3010204"/>
            <a:ext cx="2778633"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grpSp>
        <p:nvGrpSpPr>
          <p:cNvPr id="5" name="Group 5"/>
          <p:cNvGrpSpPr/>
          <p:nvPr/>
        </p:nvGrpSpPr>
        <p:grpSpPr>
          <a:xfrm>
            <a:off x="10881809" y="3096023"/>
            <a:ext cx="493142" cy="114947"/>
            <a:chOff x="0" y="0"/>
            <a:chExt cx="1841591" cy="429260"/>
          </a:xfrm>
        </p:grpSpPr>
        <p:sp>
          <p:nvSpPr>
            <p:cNvPr id="6" name="Freeform 6"/>
            <p:cNvSpPr/>
            <p:nvPr/>
          </p:nvSpPr>
          <p:spPr>
            <a:xfrm>
              <a:off x="0" y="-5080"/>
              <a:ext cx="1841591" cy="434340"/>
            </a:xfrm>
            <a:custGeom>
              <a:avLst/>
              <a:gdLst/>
              <a:ahLst/>
              <a:cxnLst/>
              <a:rect l="l" t="t" r="r" b="b"/>
              <a:pathLst>
                <a:path w="1841591" h="434340">
                  <a:moveTo>
                    <a:pt x="1823811" y="187960"/>
                  </a:moveTo>
                  <a:lnTo>
                    <a:pt x="1562191" y="11430"/>
                  </a:lnTo>
                  <a:cubicBezTo>
                    <a:pt x="1544411" y="0"/>
                    <a:pt x="1521551" y="3810"/>
                    <a:pt x="1508851" y="21590"/>
                  </a:cubicBezTo>
                  <a:cubicBezTo>
                    <a:pt x="1497421" y="39370"/>
                    <a:pt x="1501231" y="62230"/>
                    <a:pt x="1519011" y="74930"/>
                  </a:cubicBezTo>
                  <a:lnTo>
                    <a:pt x="1677761" y="181610"/>
                  </a:lnTo>
                  <a:lnTo>
                    <a:pt x="0" y="181610"/>
                  </a:lnTo>
                  <a:lnTo>
                    <a:pt x="0" y="257810"/>
                  </a:lnTo>
                  <a:lnTo>
                    <a:pt x="1677761" y="257810"/>
                  </a:lnTo>
                  <a:lnTo>
                    <a:pt x="1519011" y="364490"/>
                  </a:lnTo>
                  <a:cubicBezTo>
                    <a:pt x="1501231" y="375920"/>
                    <a:pt x="1497421" y="400050"/>
                    <a:pt x="1508851" y="417830"/>
                  </a:cubicBezTo>
                  <a:cubicBezTo>
                    <a:pt x="1516471" y="429260"/>
                    <a:pt x="1527901" y="434340"/>
                    <a:pt x="1540601" y="434340"/>
                  </a:cubicBezTo>
                  <a:cubicBezTo>
                    <a:pt x="1548221" y="434340"/>
                    <a:pt x="1555841" y="431800"/>
                    <a:pt x="1562191" y="427990"/>
                  </a:cubicBezTo>
                  <a:lnTo>
                    <a:pt x="1825081" y="251460"/>
                  </a:lnTo>
                  <a:cubicBezTo>
                    <a:pt x="1835241" y="243840"/>
                    <a:pt x="1841591" y="232410"/>
                    <a:pt x="1841591" y="219710"/>
                  </a:cubicBezTo>
                  <a:cubicBezTo>
                    <a:pt x="1841591" y="207010"/>
                    <a:pt x="1835241" y="195580"/>
                    <a:pt x="1823811" y="187960"/>
                  </a:cubicBezTo>
                  <a:close/>
                </a:path>
              </a:pathLst>
            </a:custGeom>
            <a:solidFill>
              <a:srgbClr val="FFFFFF"/>
            </a:solidFill>
          </p:spPr>
          <p:txBody>
            <a:bodyPr/>
            <a:lstStyle/>
            <a:p>
              <a:endParaRPr lang="de-DE"/>
            </a:p>
          </p:txBody>
        </p:sp>
      </p:grpSp>
      <p:grpSp>
        <p:nvGrpSpPr>
          <p:cNvPr id="7" name="Group 7"/>
          <p:cNvGrpSpPr/>
          <p:nvPr/>
        </p:nvGrpSpPr>
        <p:grpSpPr>
          <a:xfrm>
            <a:off x="2312326" y="4338419"/>
            <a:ext cx="9098034" cy="2339473"/>
            <a:chOff x="0" y="0"/>
            <a:chExt cx="12130711" cy="3119298"/>
          </a:xfrm>
        </p:grpSpPr>
        <p:sp>
          <p:nvSpPr>
            <p:cNvPr id="8" name="TextBox 8"/>
            <p:cNvSpPr txBox="1"/>
            <p:nvPr/>
          </p:nvSpPr>
          <p:spPr>
            <a:xfrm>
              <a:off x="0" y="56515"/>
              <a:ext cx="12130711" cy="1543262"/>
            </a:xfrm>
            <a:prstGeom prst="rect">
              <a:avLst/>
            </a:prstGeom>
          </p:spPr>
          <p:txBody>
            <a:bodyPr lIns="0" tIns="0" rIns="0" bIns="0" rtlCol="0" anchor="t">
              <a:spAutoFit/>
            </a:bodyPr>
            <a:lstStyle/>
            <a:p>
              <a:pPr marL="0" lvl="0" indent="0">
                <a:lnSpc>
                  <a:spcPts val="9490"/>
                </a:lnSpc>
              </a:pPr>
              <a:r>
                <a:rPr lang="en-US" sz="7299" spc="-218">
                  <a:solidFill>
                    <a:srgbClr val="FFFFFF"/>
                  </a:solidFill>
                  <a:latin typeface="Ovo"/>
                </a:rPr>
                <a:t>Schulen und inspirieren</a:t>
              </a:r>
            </a:p>
          </p:txBody>
        </p:sp>
        <p:sp>
          <p:nvSpPr>
            <p:cNvPr id="9" name="TextBox 9"/>
            <p:cNvSpPr txBox="1"/>
            <p:nvPr/>
          </p:nvSpPr>
          <p:spPr>
            <a:xfrm>
              <a:off x="0" y="2093773"/>
              <a:ext cx="12130711" cy="967105"/>
            </a:xfrm>
            <a:prstGeom prst="rect">
              <a:avLst/>
            </a:prstGeom>
          </p:spPr>
          <p:txBody>
            <a:bodyPr lIns="0" tIns="0" rIns="0" bIns="0" rtlCol="0" anchor="t">
              <a:spAutoFit/>
            </a:bodyPr>
            <a:lstStyle/>
            <a:p>
              <a:pPr>
                <a:lnSpc>
                  <a:spcPts val="2939"/>
                </a:lnSpc>
              </a:pPr>
              <a:r>
                <a:rPr lang="en-US" sz="2099">
                  <a:solidFill>
                    <a:srgbClr val="FFFFFF"/>
                  </a:solidFill>
                  <a:latin typeface="Open Sauce Light"/>
                </a:rPr>
                <a:t>Wir wollen nicht vergessen, dass der Zweck darin besteht, den Menschen beizubringen, wie sie ihre Finanzen selbst gut führen können.</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12054" y="-187233"/>
            <a:ext cx="18870501" cy="2770887"/>
          </a:xfrm>
          <a:prstGeom prst="rect">
            <a:avLst/>
          </a:prstGeom>
          <a:solidFill>
            <a:srgbClr val="EDEDED"/>
          </a:solidFill>
        </p:spPr>
        <p:txBody>
          <a:bodyPr/>
          <a:lstStyle/>
          <a:p>
            <a:endParaRPr lang="de-DE"/>
          </a:p>
        </p:txBody>
      </p:sp>
      <p:sp>
        <p:nvSpPr>
          <p:cNvPr id="3" name="TextBox 3"/>
          <p:cNvSpPr txBox="1"/>
          <p:nvPr/>
        </p:nvSpPr>
        <p:spPr>
          <a:xfrm>
            <a:off x="1028700" y="880940"/>
            <a:ext cx="6159060" cy="916932"/>
          </a:xfrm>
          <a:prstGeom prst="rect">
            <a:avLst/>
          </a:prstGeom>
        </p:spPr>
        <p:txBody>
          <a:bodyPr lIns="0" tIns="0" rIns="0" bIns="0" rtlCol="0" anchor="t">
            <a:spAutoFit/>
          </a:bodyPr>
          <a:lstStyle/>
          <a:p>
            <a:pPr marL="0" lvl="0" indent="0">
              <a:lnSpc>
                <a:spcPts val="7372"/>
              </a:lnSpc>
            </a:pPr>
            <a:r>
              <a:rPr lang="en-US" sz="5671" spc="-170">
                <a:solidFill>
                  <a:srgbClr val="3F4042"/>
                </a:solidFill>
                <a:latin typeface="Ovo Bold"/>
              </a:rPr>
              <a:t>Zusammenfassung</a:t>
            </a:r>
          </a:p>
        </p:txBody>
      </p:sp>
      <p:sp>
        <p:nvSpPr>
          <p:cNvPr id="4" name="AutoShape 4"/>
          <p:cNvSpPr/>
          <p:nvPr/>
        </p:nvSpPr>
        <p:spPr>
          <a:xfrm>
            <a:off x="1028700" y="4830220"/>
            <a:ext cx="16230600" cy="9525"/>
          </a:xfrm>
          <a:prstGeom prst="rect">
            <a:avLst/>
          </a:prstGeom>
          <a:solidFill>
            <a:srgbClr val="EB8208"/>
          </a:solidFill>
        </p:spPr>
        <p:txBody>
          <a:bodyPr/>
          <a:lstStyle/>
          <a:p>
            <a:endParaRPr lang="de-DE"/>
          </a:p>
        </p:txBody>
      </p:sp>
      <p:sp>
        <p:nvSpPr>
          <p:cNvPr id="5" name="AutoShape 5"/>
          <p:cNvSpPr/>
          <p:nvPr/>
        </p:nvSpPr>
        <p:spPr>
          <a:xfrm>
            <a:off x="1028700" y="9248775"/>
            <a:ext cx="16230600" cy="9525"/>
          </a:xfrm>
          <a:prstGeom prst="rect">
            <a:avLst/>
          </a:prstGeom>
          <a:solidFill>
            <a:srgbClr val="EB8208"/>
          </a:solidFill>
        </p:spPr>
        <p:txBody>
          <a:bodyPr/>
          <a:lstStyle/>
          <a:p>
            <a:endParaRPr lang="de-DE"/>
          </a:p>
        </p:txBody>
      </p:sp>
      <p:sp>
        <p:nvSpPr>
          <p:cNvPr id="6" name="AutoShape 6"/>
          <p:cNvSpPr/>
          <p:nvPr/>
        </p:nvSpPr>
        <p:spPr>
          <a:xfrm>
            <a:off x="1028700" y="6162464"/>
            <a:ext cx="16230600" cy="9525"/>
          </a:xfrm>
          <a:prstGeom prst="rect">
            <a:avLst/>
          </a:prstGeom>
          <a:solidFill>
            <a:srgbClr val="EB8208"/>
          </a:solidFill>
        </p:spPr>
        <p:txBody>
          <a:bodyPr/>
          <a:lstStyle/>
          <a:p>
            <a:endParaRPr lang="de-DE"/>
          </a:p>
        </p:txBody>
      </p:sp>
      <p:sp>
        <p:nvSpPr>
          <p:cNvPr id="7" name="TextBox 7"/>
          <p:cNvSpPr txBox="1"/>
          <p:nvPr/>
        </p:nvSpPr>
        <p:spPr>
          <a:xfrm>
            <a:off x="7743060" y="3237683"/>
            <a:ext cx="2801881" cy="488315"/>
          </a:xfrm>
          <a:prstGeom prst="rect">
            <a:avLst/>
          </a:prstGeom>
        </p:spPr>
        <p:txBody>
          <a:bodyPr lIns="0" tIns="0" rIns="0" bIns="0" rtlCol="0" anchor="t">
            <a:spAutoFit/>
          </a:bodyPr>
          <a:lstStyle/>
          <a:p>
            <a:pPr marL="0" lvl="0" indent="0" algn="l">
              <a:lnSpc>
                <a:spcPts val="1959"/>
              </a:lnSpc>
              <a:spcBef>
                <a:spcPct val="0"/>
              </a:spcBef>
            </a:pPr>
            <a:r>
              <a:rPr lang="en-US" sz="1399" u="none" spc="20">
                <a:solidFill>
                  <a:srgbClr val="3F4042"/>
                </a:solidFill>
                <a:latin typeface="Open Sauce Bold"/>
              </a:rPr>
              <a:t>ZUR ERFÜLLUNG DIESES ZIELS BENÖTIGTE UNTERSTÜTZUNG</a:t>
            </a:r>
          </a:p>
        </p:txBody>
      </p:sp>
      <p:sp>
        <p:nvSpPr>
          <p:cNvPr id="8" name="TextBox 8"/>
          <p:cNvSpPr txBox="1"/>
          <p:nvPr/>
        </p:nvSpPr>
        <p:spPr>
          <a:xfrm>
            <a:off x="4385880" y="3237683"/>
            <a:ext cx="2801881" cy="7359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PROBLEME, DIE WIR LÖSEN, ODER GELEGENHEIT, DIE WIR NUTZEN MÖCHTEN</a:t>
            </a:r>
          </a:p>
        </p:txBody>
      </p:sp>
      <p:sp>
        <p:nvSpPr>
          <p:cNvPr id="9" name="TextBox 9"/>
          <p:cNvSpPr txBox="1"/>
          <p:nvPr/>
        </p:nvSpPr>
        <p:spPr>
          <a:xfrm>
            <a:off x="4385880" y="5252418"/>
            <a:ext cx="2801881" cy="443230"/>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Die Online-Plattformen von Sitwell müssen neu gestaltet werden</a:t>
            </a:r>
          </a:p>
        </p:txBody>
      </p:sp>
      <p:sp>
        <p:nvSpPr>
          <p:cNvPr id="10" name="TextBox 10"/>
          <p:cNvSpPr txBox="1"/>
          <p:nvPr/>
        </p:nvSpPr>
        <p:spPr>
          <a:xfrm>
            <a:off x="7743060" y="5312702"/>
            <a:ext cx="2801881" cy="128118"/>
          </a:xfrm>
          <a:prstGeom prst="rect">
            <a:avLst/>
          </a:prstGeom>
        </p:spPr>
        <p:txBody>
          <a:bodyPr lIns="0" tIns="0" rIns="0" bIns="0" rtlCol="0" anchor="t">
            <a:spAutoFit/>
          </a:bodyPr>
          <a:lstStyle/>
          <a:p>
            <a:pPr marL="0" lvl="0" indent="0" algn="l">
              <a:lnSpc>
                <a:spcPts val="1024"/>
              </a:lnSpc>
              <a:spcBef>
                <a:spcPct val="0"/>
              </a:spcBef>
            </a:pPr>
            <a:r>
              <a:rPr lang="en-US" sz="731">
                <a:solidFill>
                  <a:srgbClr val="3F4042"/>
                </a:solidFill>
                <a:latin typeface="Open Sauce Light"/>
              </a:rPr>
              <a:t>Das IT-Team von Sitwell muss sich verstärkt darum kümmern</a:t>
            </a:r>
          </a:p>
        </p:txBody>
      </p:sp>
      <p:sp>
        <p:nvSpPr>
          <p:cNvPr id="11" name="TextBox 11"/>
          <p:cNvSpPr txBox="1"/>
          <p:nvPr/>
        </p:nvSpPr>
        <p:spPr>
          <a:xfrm>
            <a:off x="11100240" y="5133012"/>
            <a:ext cx="2801881" cy="682040"/>
          </a:xfrm>
          <a:prstGeom prst="rect">
            <a:avLst/>
          </a:prstGeom>
        </p:spPr>
        <p:txBody>
          <a:bodyPr lIns="0" tIns="0" rIns="0" bIns="0" rtlCol="0" anchor="t">
            <a:spAutoFit/>
          </a:bodyPr>
          <a:lstStyle/>
          <a:p>
            <a:pPr marL="0" lvl="0" indent="0" algn="l">
              <a:lnSpc>
                <a:spcPts val="1391"/>
              </a:lnSpc>
              <a:spcBef>
                <a:spcPct val="0"/>
              </a:spcBef>
            </a:pPr>
            <a:r>
              <a:rPr lang="en-US" sz="994">
                <a:solidFill>
                  <a:srgbClr val="3F4042"/>
                </a:solidFill>
                <a:latin typeface="Open Sauce Light"/>
              </a:rPr>
              <a:t>Indem wir für Benutzer eine effektive und sichere Online-Erfahrung schaffen, helfen wir, den Aufwand bei der Verwaltung der Finanzen über alle Altersgruppen hinweg zu verringern.</a:t>
            </a:r>
          </a:p>
        </p:txBody>
      </p:sp>
      <p:sp>
        <p:nvSpPr>
          <p:cNvPr id="12" name="TextBox 12"/>
          <p:cNvSpPr txBox="1"/>
          <p:nvPr/>
        </p:nvSpPr>
        <p:spPr>
          <a:xfrm>
            <a:off x="14457419" y="5253454"/>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100 % Online-Zufriedenheitsrate unserer Kunden</a:t>
            </a:r>
          </a:p>
        </p:txBody>
      </p:sp>
      <p:sp>
        <p:nvSpPr>
          <p:cNvPr id="13" name="TextBox 13"/>
          <p:cNvSpPr txBox="1"/>
          <p:nvPr/>
        </p:nvSpPr>
        <p:spPr>
          <a:xfrm>
            <a:off x="1028700" y="5225113"/>
            <a:ext cx="2801881" cy="48831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UNSERE ONLINE-PLATTFORMEN VERBESSERN</a:t>
            </a:r>
          </a:p>
        </p:txBody>
      </p:sp>
      <p:sp>
        <p:nvSpPr>
          <p:cNvPr id="14" name="TextBox 14"/>
          <p:cNvSpPr txBox="1"/>
          <p:nvPr/>
        </p:nvSpPr>
        <p:spPr>
          <a:xfrm>
            <a:off x="4385880" y="6622313"/>
            <a:ext cx="2801881" cy="410074"/>
          </a:xfrm>
          <a:prstGeom prst="rect">
            <a:avLst/>
          </a:prstGeom>
        </p:spPr>
        <p:txBody>
          <a:bodyPr lIns="0" tIns="0" rIns="0" bIns="0" rtlCol="0" anchor="t">
            <a:spAutoFit/>
          </a:bodyPr>
          <a:lstStyle/>
          <a:p>
            <a:pPr marL="0" lvl="0" indent="0" algn="l">
              <a:lnSpc>
                <a:spcPts val="1697"/>
              </a:lnSpc>
              <a:spcBef>
                <a:spcPct val="0"/>
              </a:spcBef>
            </a:pPr>
            <a:r>
              <a:rPr lang="en-US" sz="1212">
                <a:solidFill>
                  <a:srgbClr val="3F4042"/>
                </a:solidFill>
                <a:latin typeface="Open Sauce Light"/>
              </a:rPr>
              <a:t>Wir wollen ihnen zeigen, wie leicht es ist, unsere Online-Tools zu nutzen.</a:t>
            </a:r>
          </a:p>
        </p:txBody>
      </p:sp>
      <p:sp>
        <p:nvSpPr>
          <p:cNvPr id="15" name="TextBox 15"/>
          <p:cNvSpPr txBox="1"/>
          <p:nvPr/>
        </p:nvSpPr>
        <p:spPr>
          <a:xfrm>
            <a:off x="7743060" y="6611768"/>
            <a:ext cx="2801881" cy="431166"/>
          </a:xfrm>
          <a:prstGeom prst="rect">
            <a:avLst/>
          </a:prstGeom>
        </p:spPr>
        <p:txBody>
          <a:bodyPr lIns="0" tIns="0" rIns="0" bIns="0" rtlCol="0" anchor="t">
            <a:spAutoFit/>
          </a:bodyPr>
          <a:lstStyle/>
          <a:p>
            <a:pPr marL="0" lvl="0" indent="0" algn="l">
              <a:lnSpc>
                <a:spcPts val="1146"/>
              </a:lnSpc>
              <a:spcBef>
                <a:spcPct val="0"/>
              </a:spcBef>
            </a:pPr>
            <a:r>
              <a:rPr lang="en-US" sz="819">
                <a:solidFill>
                  <a:srgbClr val="3F4042"/>
                </a:solidFill>
                <a:latin typeface="Open Sauce Light"/>
              </a:rPr>
              <a:t>Wir müssen uns alle mit voller Kraft einbringen, weil wir erwarten, dass mehr Kunden auf digital umstellen werden.</a:t>
            </a:r>
          </a:p>
        </p:txBody>
      </p:sp>
      <p:sp>
        <p:nvSpPr>
          <p:cNvPr id="16" name="TextBox 16"/>
          <p:cNvSpPr txBox="1"/>
          <p:nvPr/>
        </p:nvSpPr>
        <p:spPr>
          <a:xfrm>
            <a:off x="11100240" y="6606772"/>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Wir machen Finanzgeschichte sicher.</a:t>
            </a:r>
          </a:p>
        </p:txBody>
      </p:sp>
      <p:sp>
        <p:nvSpPr>
          <p:cNvPr id="17" name="TextBox 17"/>
          <p:cNvSpPr txBox="1"/>
          <p:nvPr/>
        </p:nvSpPr>
        <p:spPr>
          <a:xfrm>
            <a:off x="14457419" y="6622313"/>
            <a:ext cx="2801881" cy="410074"/>
          </a:xfrm>
          <a:prstGeom prst="rect">
            <a:avLst/>
          </a:prstGeom>
        </p:spPr>
        <p:txBody>
          <a:bodyPr lIns="0" tIns="0" rIns="0" bIns="0" rtlCol="0" anchor="t">
            <a:spAutoFit/>
          </a:bodyPr>
          <a:lstStyle/>
          <a:p>
            <a:pPr marL="0" lvl="0" indent="0" algn="l">
              <a:lnSpc>
                <a:spcPts val="1697"/>
              </a:lnSpc>
              <a:spcBef>
                <a:spcPct val="0"/>
              </a:spcBef>
            </a:pPr>
            <a:r>
              <a:rPr lang="en-US" sz="1212">
                <a:solidFill>
                  <a:srgbClr val="3F4042"/>
                </a:solidFill>
                <a:latin typeface="Open Sauce Light"/>
              </a:rPr>
              <a:t>4 von 5 Kunden sollten ihre Finanzen mit unseren digitalen Apps verwalten.</a:t>
            </a:r>
          </a:p>
        </p:txBody>
      </p:sp>
      <p:sp>
        <p:nvSpPr>
          <p:cNvPr id="18" name="TextBox 18"/>
          <p:cNvSpPr txBox="1"/>
          <p:nvPr/>
        </p:nvSpPr>
        <p:spPr>
          <a:xfrm>
            <a:off x="1028700" y="6702256"/>
            <a:ext cx="2801881" cy="2406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ÜBERGANG ZU DIGITAL</a:t>
            </a:r>
          </a:p>
        </p:txBody>
      </p:sp>
      <p:sp>
        <p:nvSpPr>
          <p:cNvPr id="19" name="TextBox 19"/>
          <p:cNvSpPr txBox="1"/>
          <p:nvPr/>
        </p:nvSpPr>
        <p:spPr>
          <a:xfrm>
            <a:off x="4385880" y="8256852"/>
            <a:ext cx="2801881" cy="431166"/>
          </a:xfrm>
          <a:prstGeom prst="rect">
            <a:avLst/>
          </a:prstGeom>
        </p:spPr>
        <p:txBody>
          <a:bodyPr lIns="0" tIns="0" rIns="0" bIns="0" rtlCol="0" anchor="t">
            <a:spAutoFit/>
          </a:bodyPr>
          <a:lstStyle/>
          <a:p>
            <a:pPr marL="0" lvl="0" indent="0" algn="l">
              <a:lnSpc>
                <a:spcPts val="1146"/>
              </a:lnSpc>
              <a:spcBef>
                <a:spcPct val="0"/>
              </a:spcBef>
            </a:pPr>
            <a:r>
              <a:rPr lang="en-US" sz="819">
                <a:solidFill>
                  <a:srgbClr val="3F4042"/>
                </a:solidFill>
                <a:latin typeface="Open Sauce Light"/>
              </a:rPr>
              <a:t>Es ist an der Zeit, dass wir für das Empowerment unserer Benutzer sorgen, damit sie gesunde finanzielle Gewohnheiten entwickeln</a:t>
            </a:r>
          </a:p>
        </p:txBody>
      </p:sp>
      <p:sp>
        <p:nvSpPr>
          <p:cNvPr id="20" name="TextBox 20"/>
          <p:cNvSpPr txBox="1"/>
          <p:nvPr/>
        </p:nvSpPr>
        <p:spPr>
          <a:xfrm>
            <a:off x="7743060" y="8251857"/>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Von Experten und Managern verfasste Artikel und Infografiken</a:t>
            </a:r>
          </a:p>
        </p:txBody>
      </p:sp>
      <p:sp>
        <p:nvSpPr>
          <p:cNvPr id="21" name="TextBox 21"/>
          <p:cNvSpPr txBox="1"/>
          <p:nvPr/>
        </p:nvSpPr>
        <p:spPr>
          <a:xfrm>
            <a:off x="11100240" y="8138075"/>
            <a:ext cx="2801881" cy="668719"/>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Wir haben Kunden, die jetzt wissen, wie sie ihr Vermögen vergrößern können.</a:t>
            </a:r>
          </a:p>
        </p:txBody>
      </p:sp>
      <p:sp>
        <p:nvSpPr>
          <p:cNvPr id="22" name="TextBox 22"/>
          <p:cNvSpPr txBox="1"/>
          <p:nvPr/>
        </p:nvSpPr>
        <p:spPr>
          <a:xfrm>
            <a:off x="14457419" y="8251857"/>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Kunden, die langfristig bei uns bleiben.</a:t>
            </a:r>
          </a:p>
        </p:txBody>
      </p:sp>
      <p:sp>
        <p:nvSpPr>
          <p:cNvPr id="23" name="TextBox 23"/>
          <p:cNvSpPr txBox="1"/>
          <p:nvPr/>
        </p:nvSpPr>
        <p:spPr>
          <a:xfrm>
            <a:off x="1028700" y="8347340"/>
            <a:ext cx="2801881" cy="2406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SCHULEN UND INSPIRIEREN</a:t>
            </a:r>
          </a:p>
        </p:txBody>
      </p:sp>
      <p:sp>
        <p:nvSpPr>
          <p:cNvPr id="24" name="TextBox 24"/>
          <p:cNvSpPr txBox="1"/>
          <p:nvPr/>
        </p:nvSpPr>
        <p:spPr>
          <a:xfrm>
            <a:off x="11100240" y="3237683"/>
            <a:ext cx="2801881" cy="735965"/>
          </a:xfrm>
          <a:prstGeom prst="rect">
            <a:avLst/>
          </a:prstGeom>
        </p:spPr>
        <p:txBody>
          <a:bodyPr lIns="0" tIns="0" rIns="0" bIns="0" rtlCol="0" anchor="t">
            <a:spAutoFit/>
          </a:bodyPr>
          <a:lstStyle/>
          <a:p>
            <a:pPr marL="0" lvl="0" indent="0" algn="l">
              <a:lnSpc>
                <a:spcPts val="1959"/>
              </a:lnSpc>
              <a:spcBef>
                <a:spcPct val="0"/>
              </a:spcBef>
            </a:pPr>
            <a:r>
              <a:rPr lang="en-US" sz="1399" u="none" spc="20">
                <a:solidFill>
                  <a:srgbClr val="3F4042"/>
                </a:solidFill>
                <a:latin typeface="Open Sauce Bold"/>
              </a:rPr>
              <a:t>WIR WIRD SICH DIE ERFÜLLUNG DIESES ZIELS UMFASSEND AUSWIRKEN?</a:t>
            </a:r>
          </a:p>
        </p:txBody>
      </p:sp>
      <p:sp>
        <p:nvSpPr>
          <p:cNvPr id="25" name="TextBox 25"/>
          <p:cNvSpPr txBox="1"/>
          <p:nvPr/>
        </p:nvSpPr>
        <p:spPr>
          <a:xfrm>
            <a:off x="14457419" y="3247208"/>
            <a:ext cx="2801881" cy="1128395"/>
          </a:xfrm>
          <a:prstGeom prst="rect">
            <a:avLst/>
          </a:prstGeom>
        </p:spPr>
        <p:txBody>
          <a:bodyPr lIns="0" tIns="0" rIns="0" bIns="0" rtlCol="0" anchor="t">
            <a:spAutoFit/>
          </a:bodyPr>
          <a:lstStyle/>
          <a:p>
            <a:pPr marL="0" lvl="0" indent="0" algn="l">
              <a:lnSpc>
                <a:spcPts val="1854"/>
              </a:lnSpc>
              <a:spcBef>
                <a:spcPct val="0"/>
              </a:spcBef>
            </a:pPr>
            <a:r>
              <a:rPr lang="en-US" sz="1324" u="none" spc="19">
                <a:solidFill>
                  <a:srgbClr val="3F4042"/>
                </a:solidFill>
                <a:latin typeface="Open Sauce Bold"/>
              </a:rPr>
              <a:t>SCHLÜSSELMETRIKEN. WOHER WISSEN WIR, OB WIR DIESES ZIEL ERREICHT HABEN? WIE WISSEN WIR, OB WIR ERFOLGREICH SIND?</a:t>
            </a:r>
          </a:p>
        </p:txBody>
      </p:sp>
      <p:sp>
        <p:nvSpPr>
          <p:cNvPr id="26" name="AutoShape 26"/>
          <p:cNvSpPr/>
          <p:nvPr/>
        </p:nvSpPr>
        <p:spPr>
          <a:xfrm>
            <a:off x="1028700" y="7705619"/>
            <a:ext cx="16230600" cy="9525"/>
          </a:xfrm>
          <a:prstGeom prst="rect">
            <a:avLst/>
          </a:prstGeom>
          <a:solidFill>
            <a:srgbClr val="EB8208"/>
          </a:solidFill>
        </p:spPr>
        <p:txBody>
          <a:bodyPr/>
          <a:lstStyle/>
          <a:p>
            <a:endParaRPr lang="de-D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3530874" y="2698505"/>
            <a:ext cx="11226253" cy="4889991"/>
          </a:xfrm>
          <a:prstGeom prst="rect">
            <a:avLst/>
          </a:prstGeom>
          <a:solidFill>
            <a:srgbClr val="EB8208"/>
          </a:solidFill>
        </p:spPr>
        <p:txBody>
          <a:bodyPr/>
          <a:lstStyle/>
          <a:p>
            <a:endParaRPr lang="de-DE"/>
          </a:p>
        </p:txBody>
      </p:sp>
      <p:grpSp>
        <p:nvGrpSpPr>
          <p:cNvPr id="4" name="Group 4"/>
          <p:cNvGrpSpPr/>
          <p:nvPr/>
        </p:nvGrpSpPr>
        <p:grpSpPr>
          <a:xfrm>
            <a:off x="8862020" y="6202101"/>
            <a:ext cx="493142" cy="114947"/>
            <a:chOff x="0" y="0"/>
            <a:chExt cx="1841591" cy="429260"/>
          </a:xfrm>
        </p:grpSpPr>
        <p:sp>
          <p:nvSpPr>
            <p:cNvPr id="5" name="Freeform 5"/>
            <p:cNvSpPr/>
            <p:nvPr/>
          </p:nvSpPr>
          <p:spPr>
            <a:xfrm>
              <a:off x="0" y="-5080"/>
              <a:ext cx="1841591" cy="434340"/>
            </a:xfrm>
            <a:custGeom>
              <a:avLst/>
              <a:gdLst/>
              <a:ahLst/>
              <a:cxnLst/>
              <a:rect l="l" t="t" r="r" b="b"/>
              <a:pathLst>
                <a:path w="1841591" h="434340">
                  <a:moveTo>
                    <a:pt x="1823811" y="187960"/>
                  </a:moveTo>
                  <a:lnTo>
                    <a:pt x="1562191" y="11430"/>
                  </a:lnTo>
                  <a:cubicBezTo>
                    <a:pt x="1544411" y="0"/>
                    <a:pt x="1521551" y="3810"/>
                    <a:pt x="1508851" y="21590"/>
                  </a:cubicBezTo>
                  <a:cubicBezTo>
                    <a:pt x="1497421" y="39370"/>
                    <a:pt x="1501231" y="62230"/>
                    <a:pt x="1519011" y="74930"/>
                  </a:cubicBezTo>
                  <a:lnTo>
                    <a:pt x="1677761" y="181610"/>
                  </a:lnTo>
                  <a:lnTo>
                    <a:pt x="0" y="181610"/>
                  </a:lnTo>
                  <a:lnTo>
                    <a:pt x="0" y="257810"/>
                  </a:lnTo>
                  <a:lnTo>
                    <a:pt x="1677761" y="257810"/>
                  </a:lnTo>
                  <a:lnTo>
                    <a:pt x="1519011" y="364490"/>
                  </a:lnTo>
                  <a:cubicBezTo>
                    <a:pt x="1501231" y="375920"/>
                    <a:pt x="1497421" y="400050"/>
                    <a:pt x="1508851" y="417830"/>
                  </a:cubicBezTo>
                  <a:cubicBezTo>
                    <a:pt x="1516471" y="429260"/>
                    <a:pt x="1527901" y="434340"/>
                    <a:pt x="1540601" y="434340"/>
                  </a:cubicBezTo>
                  <a:cubicBezTo>
                    <a:pt x="1548221" y="434340"/>
                    <a:pt x="1555841" y="431800"/>
                    <a:pt x="1562191" y="427990"/>
                  </a:cubicBezTo>
                  <a:lnTo>
                    <a:pt x="1825081" y="251460"/>
                  </a:lnTo>
                  <a:cubicBezTo>
                    <a:pt x="1835241" y="243840"/>
                    <a:pt x="1841591" y="232410"/>
                    <a:pt x="1841591" y="219710"/>
                  </a:cubicBezTo>
                  <a:cubicBezTo>
                    <a:pt x="1841591" y="207010"/>
                    <a:pt x="1835241" y="195580"/>
                    <a:pt x="1823811" y="187960"/>
                  </a:cubicBezTo>
                  <a:close/>
                </a:path>
              </a:pathLst>
            </a:custGeom>
            <a:solidFill>
              <a:srgbClr val="FFFFFF"/>
            </a:solidFill>
          </p:spPr>
          <p:txBody>
            <a:bodyPr/>
            <a:lstStyle/>
            <a:p>
              <a:endParaRPr lang="de-DE"/>
            </a:p>
          </p:txBody>
        </p:sp>
      </p:grpSp>
      <p:sp>
        <p:nvSpPr>
          <p:cNvPr id="6" name="TextBox 6"/>
          <p:cNvSpPr txBox="1"/>
          <p:nvPr/>
        </p:nvSpPr>
        <p:spPr>
          <a:xfrm>
            <a:off x="4594983" y="3872288"/>
            <a:ext cx="9062624" cy="1858569"/>
          </a:xfrm>
          <a:prstGeom prst="rect">
            <a:avLst/>
          </a:prstGeom>
        </p:spPr>
        <p:txBody>
          <a:bodyPr lIns="0" tIns="0" rIns="0" bIns="0" rtlCol="0" anchor="t">
            <a:spAutoFit/>
          </a:bodyPr>
          <a:lstStyle/>
          <a:p>
            <a:pPr marL="0" lvl="0" indent="0" algn="ctr">
              <a:lnSpc>
                <a:spcPts val="14834"/>
              </a:lnSpc>
            </a:pPr>
            <a:r>
              <a:rPr lang="en-US" sz="11410" spc="-342">
                <a:solidFill>
                  <a:srgbClr val="FFFFFF"/>
                </a:solidFill>
                <a:latin typeface="Ovo"/>
              </a:rPr>
              <a:t>Vielen Dank!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38793"/>
            <a:ext cx="18516840" cy="1403621"/>
          </a:xfrm>
          <a:prstGeom prst="rect">
            <a:avLst/>
          </a:prstGeom>
          <a:solidFill>
            <a:srgbClr val="EB8208"/>
          </a:solidFill>
        </p:spPr>
        <p:txBody>
          <a:bodyPr/>
          <a:lstStyle/>
          <a:p>
            <a:endParaRPr lang="de-DE"/>
          </a:p>
        </p:txBody>
      </p:sp>
      <p:sp>
        <p:nvSpPr>
          <p:cNvPr id="3" name="TextBox 3"/>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dirty="0">
                <a:solidFill>
                  <a:srgbClr val="FFFFFF"/>
                </a:solidFill>
                <a:latin typeface="Open Sauce Medium"/>
              </a:rPr>
              <a:t>MATERIAL</a:t>
            </a:r>
          </a:p>
        </p:txBody>
      </p:sp>
      <p:sp>
        <p:nvSpPr>
          <p:cNvPr id="4" name="AutoShape 4"/>
          <p:cNvSpPr/>
          <p:nvPr/>
        </p:nvSpPr>
        <p:spPr>
          <a:xfrm>
            <a:off x="9525000" y="2324100"/>
            <a:ext cx="9525" cy="6840000"/>
          </a:xfrm>
          <a:prstGeom prst="rect">
            <a:avLst/>
          </a:prstGeom>
          <a:solidFill>
            <a:srgbClr val="3F4042"/>
          </a:solidFill>
        </p:spPr>
        <p:txBody>
          <a:bodyPr/>
          <a:lstStyle/>
          <a:p>
            <a:endParaRPr lang="de-DE"/>
          </a:p>
        </p:txBody>
      </p:sp>
      <p:sp>
        <p:nvSpPr>
          <p:cNvPr id="5" name="TextBox 5"/>
          <p:cNvSpPr txBox="1"/>
          <p:nvPr/>
        </p:nvSpPr>
        <p:spPr>
          <a:xfrm>
            <a:off x="0" y="1778106"/>
            <a:ext cx="5153884" cy="428772"/>
          </a:xfrm>
          <a:prstGeom prst="rect">
            <a:avLst/>
          </a:prstGeom>
        </p:spPr>
        <p:txBody>
          <a:bodyPr wrap="square" lIns="0" tIns="0" rIns="0" bIns="0" rtlCol="0" anchor="t">
            <a:spAutoFit/>
          </a:bodyPr>
          <a:lstStyle/>
          <a:p>
            <a:pPr marL="0" lvl="0" indent="0" algn="r">
              <a:lnSpc>
                <a:spcPts val="3639"/>
              </a:lnSpc>
            </a:pPr>
            <a:r>
              <a:rPr lang="en-US" sz="2799" spc="139" dirty="0">
                <a:solidFill>
                  <a:srgbClr val="EB8208"/>
                </a:solidFill>
                <a:latin typeface="Open Sauce Bold"/>
              </a:rPr>
              <a:t>Fashion-MNIST Dataset</a:t>
            </a:r>
          </a:p>
        </p:txBody>
      </p:sp>
      <p:sp>
        <p:nvSpPr>
          <p:cNvPr id="7" name="Textfeld 6">
            <a:extLst>
              <a:ext uri="{FF2B5EF4-FFF2-40B4-BE49-F238E27FC236}">
                <a16:creationId xmlns:a16="http://schemas.microsoft.com/office/drawing/2014/main" id="{E0FC0FED-94B4-D1AD-03AC-FCA7369F85E3}"/>
              </a:ext>
            </a:extLst>
          </p:cNvPr>
          <p:cNvSpPr txBox="1"/>
          <p:nvPr/>
        </p:nvSpPr>
        <p:spPr>
          <a:xfrm>
            <a:off x="0" y="9640669"/>
            <a:ext cx="11649076" cy="646331"/>
          </a:xfrm>
          <a:prstGeom prst="rect">
            <a:avLst/>
          </a:prstGeom>
          <a:noFill/>
        </p:spPr>
        <p:txBody>
          <a:bodyPr wrap="square" rtlCol="0">
            <a:spAutoFit/>
          </a:bodyPr>
          <a:lstStyle/>
          <a:p>
            <a:r>
              <a:rPr lang="de-DE" dirty="0">
                <a:hlinkClick r:id="rId3"/>
              </a:rPr>
              <a:t>Fashion-MNIST Dataset Images </a:t>
            </a:r>
            <a:r>
              <a:rPr lang="de-DE" dirty="0" err="1">
                <a:hlinkClick r:id="rId3"/>
              </a:rPr>
              <a:t>with</a:t>
            </a:r>
            <a:r>
              <a:rPr lang="de-DE" dirty="0">
                <a:hlinkClick r:id="rId3"/>
              </a:rPr>
              <a:t> Labels and Description II. LITERATURE... | Download Scientific </a:t>
            </a:r>
            <a:r>
              <a:rPr lang="de-DE" dirty="0" err="1">
                <a:hlinkClick r:id="rId3"/>
              </a:rPr>
              <a:t>Diagram</a:t>
            </a:r>
            <a:r>
              <a:rPr lang="de-DE" dirty="0">
                <a:hlinkClick r:id="rId3"/>
              </a:rPr>
              <a:t> (researchgate.net)</a:t>
            </a:r>
            <a:endParaRPr lang="de-DE" dirty="0"/>
          </a:p>
        </p:txBody>
      </p:sp>
      <p:pic>
        <p:nvPicPr>
          <p:cNvPr id="11" name="Grafik 10" descr="Ein Bild, das Text, Screenshot, Schwarzweiß, monochrom enthält.&#10;&#10;Automatisch generierte Beschreibung">
            <a:extLst>
              <a:ext uri="{FF2B5EF4-FFF2-40B4-BE49-F238E27FC236}">
                <a16:creationId xmlns:a16="http://schemas.microsoft.com/office/drawing/2014/main" id="{2ECBEF9E-29FF-9E56-86FC-73EBC437C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004811"/>
            <a:ext cx="8008807" cy="6442317"/>
          </a:xfrm>
          <a:prstGeom prst="rect">
            <a:avLst/>
          </a:prstGeom>
        </p:spPr>
      </p:pic>
      <p:sp>
        <p:nvSpPr>
          <p:cNvPr id="12" name="Textfeld 11">
            <a:extLst>
              <a:ext uri="{FF2B5EF4-FFF2-40B4-BE49-F238E27FC236}">
                <a16:creationId xmlns:a16="http://schemas.microsoft.com/office/drawing/2014/main" id="{3EB242E7-51B1-98B1-42E3-BCDE64194782}"/>
              </a:ext>
            </a:extLst>
          </p:cNvPr>
          <p:cNvSpPr txBox="1"/>
          <p:nvPr/>
        </p:nvSpPr>
        <p:spPr>
          <a:xfrm>
            <a:off x="10210800" y="3467589"/>
            <a:ext cx="6543675" cy="3970318"/>
          </a:xfrm>
          <a:prstGeom prst="rect">
            <a:avLst/>
          </a:prstGeom>
          <a:noFill/>
        </p:spPr>
        <p:txBody>
          <a:bodyPr wrap="square" rtlCol="0">
            <a:spAutoFit/>
          </a:bodyPr>
          <a:lstStyle/>
          <a:p>
            <a:pPr marL="457200" indent="-457200">
              <a:buFont typeface="Symbol" panose="05050102010706020507" pitchFamily="18" charset="2"/>
              <a:buChar char="-"/>
            </a:pPr>
            <a:r>
              <a:rPr lang="en-GB" sz="3600" dirty="0">
                <a:latin typeface="Ovo" panose="02020502070400060406" pitchFamily="18" charset="0"/>
              </a:rPr>
              <a:t>Training set 60.000 images</a:t>
            </a:r>
          </a:p>
          <a:p>
            <a:pPr marL="457200" indent="-457200">
              <a:buFont typeface="Symbol" panose="05050102010706020507" pitchFamily="18" charset="2"/>
              <a:buChar char="-"/>
            </a:pPr>
            <a:r>
              <a:rPr lang="en-GB" sz="3600" dirty="0">
                <a:latin typeface="Ovo" panose="02020502070400060406" pitchFamily="18" charset="0"/>
              </a:rPr>
              <a:t>Test set 10.000 images</a:t>
            </a:r>
          </a:p>
          <a:p>
            <a:pPr marL="457200" indent="-457200">
              <a:buFont typeface="Symbol" panose="05050102010706020507" pitchFamily="18" charset="2"/>
              <a:buChar char="-"/>
            </a:pPr>
            <a:r>
              <a:rPr lang="en-GB" sz="3600" dirty="0">
                <a:latin typeface="Ovo" panose="02020502070400060406" pitchFamily="18" charset="0"/>
              </a:rPr>
              <a:t>28 x 28 pixels grayscale</a:t>
            </a:r>
          </a:p>
          <a:p>
            <a:pPr marL="457200" indent="-457200">
              <a:buFont typeface="Symbol" panose="05050102010706020507" pitchFamily="18" charset="2"/>
              <a:buChar char="-"/>
            </a:pPr>
            <a:r>
              <a:rPr lang="en-GB" sz="3600" dirty="0">
                <a:latin typeface="Ovo" panose="02020502070400060406" pitchFamily="18" charset="0"/>
              </a:rPr>
              <a:t>CSV files (Comma-separated values)</a:t>
            </a:r>
          </a:p>
          <a:p>
            <a:pPr marL="457200" indent="-457200">
              <a:buFont typeface="Symbol" panose="05050102010706020507" pitchFamily="18" charset="2"/>
              <a:buChar char="-"/>
            </a:pPr>
            <a:r>
              <a:rPr lang="en-GB" sz="3600" dirty="0">
                <a:latin typeface="Ovo" panose="02020502070400060406" pitchFamily="18" charset="0"/>
              </a:rPr>
              <a:t>One Row = one image </a:t>
            </a:r>
          </a:p>
          <a:p>
            <a:pPr marL="457200" indent="-457200">
              <a:buFont typeface="Symbol" panose="05050102010706020507" pitchFamily="18" charset="2"/>
              <a:buChar char="-"/>
            </a:pPr>
            <a:r>
              <a:rPr lang="en-GB" sz="3600" dirty="0">
                <a:latin typeface="Ovo" panose="02020502070400060406" pitchFamily="18" charset="0"/>
              </a:rPr>
              <a:t>Intensity values: 0 - 255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B8208"/>
        </a:solidFill>
        <a:effectLst/>
      </p:bgPr>
    </p:bg>
    <p:spTree>
      <p:nvGrpSpPr>
        <p:cNvPr id="1" name=""/>
        <p:cNvGrpSpPr/>
        <p:nvPr/>
      </p:nvGrpSpPr>
      <p:grpSpPr>
        <a:xfrm>
          <a:off x="0" y="0"/>
          <a:ext cx="0" cy="0"/>
          <a:chOff x="0" y="0"/>
          <a:chExt cx="0" cy="0"/>
        </a:xfrm>
      </p:grpSpPr>
      <p:sp>
        <p:nvSpPr>
          <p:cNvPr id="2" name="Freeform 2"/>
          <p:cNvSpPr/>
          <p:nvPr/>
        </p:nvSpPr>
        <p:spPr>
          <a:xfrm>
            <a:off x="9144000" y="8269341"/>
            <a:ext cx="674118" cy="393440"/>
          </a:xfrm>
          <a:custGeom>
            <a:avLst/>
            <a:gdLst/>
            <a:ahLst/>
            <a:cxnLst/>
            <a:rect l="l" t="t" r="r" b="b"/>
            <a:pathLst>
              <a:path w="674118" h="393440">
                <a:moveTo>
                  <a:pt x="0" y="0"/>
                </a:moveTo>
                <a:lnTo>
                  <a:pt x="674118" y="0"/>
                </a:lnTo>
                <a:lnTo>
                  <a:pt x="674118" y="393440"/>
                </a:lnTo>
                <a:lnTo>
                  <a:pt x="0" y="393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3" name="Freeform 3"/>
          <p:cNvSpPr/>
          <p:nvPr/>
        </p:nvSpPr>
        <p:spPr>
          <a:xfrm>
            <a:off x="10618246" y="8155814"/>
            <a:ext cx="587778" cy="620495"/>
          </a:xfrm>
          <a:custGeom>
            <a:avLst/>
            <a:gdLst/>
            <a:ahLst/>
            <a:cxnLst/>
            <a:rect l="l" t="t" r="r" b="b"/>
            <a:pathLst>
              <a:path w="587778" h="620495">
                <a:moveTo>
                  <a:pt x="0" y="0"/>
                </a:moveTo>
                <a:lnTo>
                  <a:pt x="587777" y="0"/>
                </a:lnTo>
                <a:lnTo>
                  <a:pt x="587777" y="620495"/>
                </a:lnTo>
                <a:lnTo>
                  <a:pt x="0" y="620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4" name="Freeform 4"/>
          <p:cNvSpPr/>
          <p:nvPr/>
        </p:nvSpPr>
        <p:spPr>
          <a:xfrm>
            <a:off x="12064842" y="8155814"/>
            <a:ext cx="508806" cy="620495"/>
          </a:xfrm>
          <a:custGeom>
            <a:avLst/>
            <a:gdLst/>
            <a:ahLst/>
            <a:cxnLst/>
            <a:rect l="l" t="t" r="r" b="b"/>
            <a:pathLst>
              <a:path w="508806" h="620495">
                <a:moveTo>
                  <a:pt x="0" y="0"/>
                </a:moveTo>
                <a:lnTo>
                  <a:pt x="508806" y="0"/>
                </a:lnTo>
                <a:lnTo>
                  <a:pt x="508806" y="620495"/>
                </a:lnTo>
                <a:lnTo>
                  <a:pt x="0" y="6204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5" name="Freeform 5"/>
          <p:cNvSpPr/>
          <p:nvPr/>
        </p:nvSpPr>
        <p:spPr>
          <a:xfrm>
            <a:off x="14821881" y="8155814"/>
            <a:ext cx="716958" cy="620495"/>
          </a:xfrm>
          <a:custGeom>
            <a:avLst/>
            <a:gdLst/>
            <a:ahLst/>
            <a:cxnLst/>
            <a:rect l="l" t="t" r="r" b="b"/>
            <a:pathLst>
              <a:path w="716958" h="620495">
                <a:moveTo>
                  <a:pt x="0" y="0"/>
                </a:moveTo>
                <a:lnTo>
                  <a:pt x="716958" y="0"/>
                </a:lnTo>
                <a:lnTo>
                  <a:pt x="716958" y="620495"/>
                </a:lnTo>
                <a:lnTo>
                  <a:pt x="0" y="6204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6" name="Freeform 6"/>
          <p:cNvSpPr/>
          <p:nvPr/>
        </p:nvSpPr>
        <p:spPr>
          <a:xfrm>
            <a:off x="16303281" y="8200561"/>
            <a:ext cx="482727" cy="530999"/>
          </a:xfrm>
          <a:custGeom>
            <a:avLst/>
            <a:gdLst/>
            <a:ahLst/>
            <a:cxnLst/>
            <a:rect l="l" t="t" r="r" b="b"/>
            <a:pathLst>
              <a:path w="482727" h="530999">
                <a:moveTo>
                  <a:pt x="0" y="0"/>
                </a:moveTo>
                <a:lnTo>
                  <a:pt x="482727" y="0"/>
                </a:lnTo>
                <a:lnTo>
                  <a:pt x="482727" y="531000"/>
                </a:lnTo>
                <a:lnTo>
                  <a:pt x="0" y="53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7" name="Freeform 7"/>
          <p:cNvSpPr/>
          <p:nvPr/>
        </p:nvSpPr>
        <p:spPr>
          <a:xfrm>
            <a:off x="13513885" y="8155814"/>
            <a:ext cx="426449" cy="620495"/>
          </a:xfrm>
          <a:custGeom>
            <a:avLst/>
            <a:gdLst/>
            <a:ahLst/>
            <a:cxnLst/>
            <a:rect l="l" t="t" r="r" b="b"/>
            <a:pathLst>
              <a:path w="426449" h="620495">
                <a:moveTo>
                  <a:pt x="0" y="0"/>
                </a:moveTo>
                <a:lnTo>
                  <a:pt x="426449" y="0"/>
                </a:lnTo>
                <a:lnTo>
                  <a:pt x="426449" y="620495"/>
                </a:lnTo>
                <a:lnTo>
                  <a:pt x="0" y="6204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a:p>
        </p:txBody>
      </p:sp>
      <p:sp>
        <p:nvSpPr>
          <p:cNvPr id="8" name="Freeform 8"/>
          <p:cNvSpPr/>
          <p:nvPr/>
        </p:nvSpPr>
        <p:spPr>
          <a:xfrm>
            <a:off x="9229476" y="6558957"/>
            <a:ext cx="503165" cy="555704"/>
          </a:xfrm>
          <a:custGeom>
            <a:avLst/>
            <a:gdLst/>
            <a:ahLst/>
            <a:cxnLst/>
            <a:rect l="l" t="t" r="r" b="b"/>
            <a:pathLst>
              <a:path w="503165" h="555704">
                <a:moveTo>
                  <a:pt x="0" y="0"/>
                </a:moveTo>
                <a:lnTo>
                  <a:pt x="503165" y="0"/>
                </a:lnTo>
                <a:lnTo>
                  <a:pt x="503165" y="555704"/>
                </a:lnTo>
                <a:lnTo>
                  <a:pt x="0" y="5557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a:p>
        </p:txBody>
      </p:sp>
      <p:sp>
        <p:nvSpPr>
          <p:cNvPr id="9" name="Freeform 9"/>
          <p:cNvSpPr/>
          <p:nvPr/>
        </p:nvSpPr>
        <p:spPr>
          <a:xfrm>
            <a:off x="10647014" y="6574099"/>
            <a:ext cx="530241" cy="525421"/>
          </a:xfrm>
          <a:custGeom>
            <a:avLst/>
            <a:gdLst/>
            <a:ahLst/>
            <a:cxnLst/>
            <a:rect l="l" t="t" r="r" b="b"/>
            <a:pathLst>
              <a:path w="530241" h="525421">
                <a:moveTo>
                  <a:pt x="0" y="0"/>
                </a:moveTo>
                <a:lnTo>
                  <a:pt x="530241" y="0"/>
                </a:lnTo>
                <a:lnTo>
                  <a:pt x="530241" y="525421"/>
                </a:lnTo>
                <a:lnTo>
                  <a:pt x="0" y="5254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de-DE"/>
          </a:p>
        </p:txBody>
      </p:sp>
      <p:sp>
        <p:nvSpPr>
          <p:cNvPr id="10" name="Freeform 10"/>
          <p:cNvSpPr/>
          <p:nvPr/>
        </p:nvSpPr>
        <p:spPr>
          <a:xfrm>
            <a:off x="12104541" y="6558957"/>
            <a:ext cx="429408" cy="555704"/>
          </a:xfrm>
          <a:custGeom>
            <a:avLst/>
            <a:gdLst/>
            <a:ahLst/>
            <a:cxnLst/>
            <a:rect l="l" t="t" r="r" b="b"/>
            <a:pathLst>
              <a:path w="429408" h="555704">
                <a:moveTo>
                  <a:pt x="0" y="0"/>
                </a:moveTo>
                <a:lnTo>
                  <a:pt x="429408" y="0"/>
                </a:lnTo>
                <a:lnTo>
                  <a:pt x="429408" y="555704"/>
                </a:lnTo>
                <a:lnTo>
                  <a:pt x="0" y="5557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de-DE"/>
          </a:p>
        </p:txBody>
      </p:sp>
      <p:sp>
        <p:nvSpPr>
          <p:cNvPr id="11" name="Freeform 11"/>
          <p:cNvSpPr/>
          <p:nvPr/>
        </p:nvSpPr>
        <p:spPr>
          <a:xfrm>
            <a:off x="14887275" y="6574099"/>
            <a:ext cx="586169" cy="525421"/>
          </a:xfrm>
          <a:custGeom>
            <a:avLst/>
            <a:gdLst/>
            <a:ahLst/>
            <a:cxnLst/>
            <a:rect l="l" t="t" r="r" b="b"/>
            <a:pathLst>
              <a:path w="586169" h="525421">
                <a:moveTo>
                  <a:pt x="0" y="0"/>
                </a:moveTo>
                <a:lnTo>
                  <a:pt x="586169" y="0"/>
                </a:lnTo>
                <a:lnTo>
                  <a:pt x="586169" y="525421"/>
                </a:lnTo>
                <a:lnTo>
                  <a:pt x="0" y="52542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de-DE"/>
          </a:p>
        </p:txBody>
      </p:sp>
      <p:sp>
        <p:nvSpPr>
          <p:cNvPr id="12" name="Freeform 12"/>
          <p:cNvSpPr/>
          <p:nvPr/>
        </p:nvSpPr>
        <p:spPr>
          <a:xfrm>
            <a:off x="16342702" y="6526562"/>
            <a:ext cx="403886" cy="620495"/>
          </a:xfrm>
          <a:custGeom>
            <a:avLst/>
            <a:gdLst/>
            <a:ahLst/>
            <a:cxnLst/>
            <a:rect l="l" t="t" r="r" b="b"/>
            <a:pathLst>
              <a:path w="403886" h="620495">
                <a:moveTo>
                  <a:pt x="0" y="0"/>
                </a:moveTo>
                <a:lnTo>
                  <a:pt x="403886" y="0"/>
                </a:lnTo>
                <a:lnTo>
                  <a:pt x="403886" y="620495"/>
                </a:lnTo>
                <a:lnTo>
                  <a:pt x="0" y="62049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de-DE"/>
          </a:p>
        </p:txBody>
      </p:sp>
      <p:sp>
        <p:nvSpPr>
          <p:cNvPr id="13" name="Freeform 13"/>
          <p:cNvSpPr/>
          <p:nvPr/>
        </p:nvSpPr>
        <p:spPr>
          <a:xfrm>
            <a:off x="13438128" y="6574099"/>
            <a:ext cx="577963" cy="525421"/>
          </a:xfrm>
          <a:custGeom>
            <a:avLst/>
            <a:gdLst/>
            <a:ahLst/>
            <a:cxnLst/>
            <a:rect l="l" t="t" r="r" b="b"/>
            <a:pathLst>
              <a:path w="577963" h="525421">
                <a:moveTo>
                  <a:pt x="0" y="0"/>
                </a:moveTo>
                <a:lnTo>
                  <a:pt x="577963" y="0"/>
                </a:lnTo>
                <a:lnTo>
                  <a:pt x="577963" y="525421"/>
                </a:lnTo>
                <a:lnTo>
                  <a:pt x="0" y="52542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de-DE"/>
          </a:p>
        </p:txBody>
      </p:sp>
      <p:sp>
        <p:nvSpPr>
          <p:cNvPr id="14" name="Freeform 14"/>
          <p:cNvSpPr/>
          <p:nvPr/>
        </p:nvSpPr>
        <p:spPr>
          <a:xfrm>
            <a:off x="9202964" y="4963846"/>
            <a:ext cx="556189" cy="487424"/>
          </a:xfrm>
          <a:custGeom>
            <a:avLst/>
            <a:gdLst/>
            <a:ahLst/>
            <a:cxnLst/>
            <a:rect l="l" t="t" r="r" b="b"/>
            <a:pathLst>
              <a:path w="556189" h="487424">
                <a:moveTo>
                  <a:pt x="0" y="0"/>
                </a:moveTo>
                <a:lnTo>
                  <a:pt x="556189" y="0"/>
                </a:lnTo>
                <a:lnTo>
                  <a:pt x="556189" y="487424"/>
                </a:lnTo>
                <a:lnTo>
                  <a:pt x="0" y="48742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de-DE"/>
          </a:p>
        </p:txBody>
      </p:sp>
      <p:sp>
        <p:nvSpPr>
          <p:cNvPr id="15" name="Freeform 15"/>
          <p:cNvSpPr/>
          <p:nvPr/>
        </p:nvSpPr>
        <p:spPr>
          <a:xfrm>
            <a:off x="10541880" y="4951073"/>
            <a:ext cx="740508" cy="512970"/>
          </a:xfrm>
          <a:custGeom>
            <a:avLst/>
            <a:gdLst/>
            <a:ahLst/>
            <a:cxnLst/>
            <a:rect l="l" t="t" r="r" b="b"/>
            <a:pathLst>
              <a:path w="740508" h="512970">
                <a:moveTo>
                  <a:pt x="0" y="0"/>
                </a:moveTo>
                <a:lnTo>
                  <a:pt x="740509" y="0"/>
                </a:lnTo>
                <a:lnTo>
                  <a:pt x="740509" y="512970"/>
                </a:lnTo>
                <a:lnTo>
                  <a:pt x="0" y="51297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de-DE"/>
          </a:p>
        </p:txBody>
      </p:sp>
      <p:sp>
        <p:nvSpPr>
          <p:cNvPr id="16" name="Freeform 16"/>
          <p:cNvSpPr/>
          <p:nvPr/>
        </p:nvSpPr>
        <p:spPr>
          <a:xfrm>
            <a:off x="12104541" y="4949161"/>
            <a:ext cx="429408" cy="516793"/>
          </a:xfrm>
          <a:custGeom>
            <a:avLst/>
            <a:gdLst/>
            <a:ahLst/>
            <a:cxnLst/>
            <a:rect l="l" t="t" r="r" b="b"/>
            <a:pathLst>
              <a:path w="429408" h="516793">
                <a:moveTo>
                  <a:pt x="0" y="0"/>
                </a:moveTo>
                <a:lnTo>
                  <a:pt x="429408" y="0"/>
                </a:lnTo>
                <a:lnTo>
                  <a:pt x="429408" y="516793"/>
                </a:lnTo>
                <a:lnTo>
                  <a:pt x="0" y="51679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de-DE"/>
          </a:p>
        </p:txBody>
      </p:sp>
      <p:sp>
        <p:nvSpPr>
          <p:cNvPr id="17" name="Freeform 17"/>
          <p:cNvSpPr/>
          <p:nvPr/>
        </p:nvSpPr>
        <p:spPr>
          <a:xfrm>
            <a:off x="14870113" y="4897310"/>
            <a:ext cx="620495" cy="620495"/>
          </a:xfrm>
          <a:custGeom>
            <a:avLst/>
            <a:gdLst/>
            <a:ahLst/>
            <a:cxnLst/>
            <a:rect l="l" t="t" r="r" b="b"/>
            <a:pathLst>
              <a:path w="620495" h="620495">
                <a:moveTo>
                  <a:pt x="0" y="0"/>
                </a:moveTo>
                <a:lnTo>
                  <a:pt x="620494" y="0"/>
                </a:lnTo>
                <a:lnTo>
                  <a:pt x="620494" y="620495"/>
                </a:lnTo>
                <a:lnTo>
                  <a:pt x="0" y="620495"/>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de-DE"/>
          </a:p>
        </p:txBody>
      </p:sp>
      <p:sp>
        <p:nvSpPr>
          <p:cNvPr id="18" name="Freeform 18"/>
          <p:cNvSpPr/>
          <p:nvPr/>
        </p:nvSpPr>
        <p:spPr>
          <a:xfrm>
            <a:off x="16377675" y="4769195"/>
            <a:ext cx="408333" cy="748610"/>
          </a:xfrm>
          <a:custGeom>
            <a:avLst/>
            <a:gdLst/>
            <a:ahLst/>
            <a:cxnLst/>
            <a:rect l="l" t="t" r="r" b="b"/>
            <a:pathLst>
              <a:path w="408333" h="748610">
                <a:moveTo>
                  <a:pt x="0" y="0"/>
                </a:moveTo>
                <a:lnTo>
                  <a:pt x="408333" y="0"/>
                </a:lnTo>
                <a:lnTo>
                  <a:pt x="408333" y="748610"/>
                </a:lnTo>
                <a:lnTo>
                  <a:pt x="0" y="74861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de-DE"/>
          </a:p>
        </p:txBody>
      </p:sp>
      <p:sp>
        <p:nvSpPr>
          <p:cNvPr id="19" name="Freeform 19"/>
          <p:cNvSpPr/>
          <p:nvPr/>
        </p:nvSpPr>
        <p:spPr>
          <a:xfrm>
            <a:off x="13423067" y="4897310"/>
            <a:ext cx="608085" cy="620495"/>
          </a:xfrm>
          <a:custGeom>
            <a:avLst/>
            <a:gdLst/>
            <a:ahLst/>
            <a:cxnLst/>
            <a:rect l="l" t="t" r="r" b="b"/>
            <a:pathLst>
              <a:path w="608085" h="620495">
                <a:moveTo>
                  <a:pt x="0" y="0"/>
                </a:moveTo>
                <a:lnTo>
                  <a:pt x="608085" y="0"/>
                </a:lnTo>
                <a:lnTo>
                  <a:pt x="608085" y="620495"/>
                </a:lnTo>
                <a:lnTo>
                  <a:pt x="0" y="620495"/>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de-DE"/>
          </a:p>
        </p:txBody>
      </p:sp>
      <p:sp>
        <p:nvSpPr>
          <p:cNvPr id="20" name="Freeform 20"/>
          <p:cNvSpPr/>
          <p:nvPr/>
        </p:nvSpPr>
        <p:spPr>
          <a:xfrm>
            <a:off x="9229476" y="3139943"/>
            <a:ext cx="503165" cy="620495"/>
          </a:xfrm>
          <a:custGeom>
            <a:avLst/>
            <a:gdLst/>
            <a:ahLst/>
            <a:cxnLst/>
            <a:rect l="l" t="t" r="r" b="b"/>
            <a:pathLst>
              <a:path w="503165" h="620495">
                <a:moveTo>
                  <a:pt x="0" y="0"/>
                </a:moveTo>
                <a:lnTo>
                  <a:pt x="503165" y="0"/>
                </a:lnTo>
                <a:lnTo>
                  <a:pt x="503165" y="620495"/>
                </a:lnTo>
                <a:lnTo>
                  <a:pt x="0" y="620495"/>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de-DE"/>
          </a:p>
        </p:txBody>
      </p:sp>
      <p:sp>
        <p:nvSpPr>
          <p:cNvPr id="21" name="Freeform 21"/>
          <p:cNvSpPr/>
          <p:nvPr/>
        </p:nvSpPr>
        <p:spPr>
          <a:xfrm>
            <a:off x="10647014" y="3139943"/>
            <a:ext cx="530241" cy="620495"/>
          </a:xfrm>
          <a:custGeom>
            <a:avLst/>
            <a:gdLst/>
            <a:ahLst/>
            <a:cxnLst/>
            <a:rect l="l" t="t" r="r" b="b"/>
            <a:pathLst>
              <a:path w="530241" h="620495">
                <a:moveTo>
                  <a:pt x="0" y="0"/>
                </a:moveTo>
                <a:lnTo>
                  <a:pt x="530241" y="0"/>
                </a:lnTo>
                <a:lnTo>
                  <a:pt x="530241" y="620495"/>
                </a:lnTo>
                <a:lnTo>
                  <a:pt x="0" y="620495"/>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de-DE"/>
          </a:p>
        </p:txBody>
      </p:sp>
      <p:sp>
        <p:nvSpPr>
          <p:cNvPr id="22" name="Freeform 22"/>
          <p:cNvSpPr/>
          <p:nvPr/>
        </p:nvSpPr>
        <p:spPr>
          <a:xfrm>
            <a:off x="12006151" y="3139943"/>
            <a:ext cx="626187" cy="620495"/>
          </a:xfrm>
          <a:custGeom>
            <a:avLst/>
            <a:gdLst/>
            <a:ahLst/>
            <a:cxnLst/>
            <a:rect l="l" t="t" r="r" b="b"/>
            <a:pathLst>
              <a:path w="626187" h="620495">
                <a:moveTo>
                  <a:pt x="0" y="0"/>
                </a:moveTo>
                <a:lnTo>
                  <a:pt x="626188" y="0"/>
                </a:lnTo>
                <a:lnTo>
                  <a:pt x="626188" y="620495"/>
                </a:lnTo>
                <a:lnTo>
                  <a:pt x="0" y="620495"/>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de-DE"/>
          </a:p>
        </p:txBody>
      </p:sp>
      <p:sp>
        <p:nvSpPr>
          <p:cNvPr id="23" name="Freeform 23"/>
          <p:cNvSpPr/>
          <p:nvPr/>
        </p:nvSpPr>
        <p:spPr>
          <a:xfrm>
            <a:off x="14933290" y="3139943"/>
            <a:ext cx="494139" cy="620495"/>
          </a:xfrm>
          <a:custGeom>
            <a:avLst/>
            <a:gdLst/>
            <a:ahLst/>
            <a:cxnLst/>
            <a:rect l="l" t="t" r="r" b="b"/>
            <a:pathLst>
              <a:path w="494139" h="620495">
                <a:moveTo>
                  <a:pt x="0" y="0"/>
                </a:moveTo>
                <a:lnTo>
                  <a:pt x="494140" y="0"/>
                </a:lnTo>
                <a:lnTo>
                  <a:pt x="494140" y="620495"/>
                </a:lnTo>
                <a:lnTo>
                  <a:pt x="0" y="620495"/>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de-DE"/>
          </a:p>
        </p:txBody>
      </p:sp>
      <p:sp>
        <p:nvSpPr>
          <p:cNvPr id="24" name="Freeform 24"/>
          <p:cNvSpPr/>
          <p:nvPr/>
        </p:nvSpPr>
        <p:spPr>
          <a:xfrm>
            <a:off x="16262602" y="3216864"/>
            <a:ext cx="564086" cy="466653"/>
          </a:xfrm>
          <a:custGeom>
            <a:avLst/>
            <a:gdLst/>
            <a:ahLst/>
            <a:cxnLst/>
            <a:rect l="l" t="t" r="r" b="b"/>
            <a:pathLst>
              <a:path w="564086" h="466653">
                <a:moveTo>
                  <a:pt x="0" y="0"/>
                </a:moveTo>
                <a:lnTo>
                  <a:pt x="564086" y="0"/>
                </a:lnTo>
                <a:lnTo>
                  <a:pt x="564086" y="466653"/>
                </a:lnTo>
                <a:lnTo>
                  <a:pt x="0" y="466653"/>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de-DE"/>
          </a:p>
        </p:txBody>
      </p:sp>
      <p:sp>
        <p:nvSpPr>
          <p:cNvPr id="25" name="Freeform 25"/>
          <p:cNvSpPr/>
          <p:nvPr/>
        </p:nvSpPr>
        <p:spPr>
          <a:xfrm>
            <a:off x="13474399" y="3139943"/>
            <a:ext cx="505421" cy="620495"/>
          </a:xfrm>
          <a:custGeom>
            <a:avLst/>
            <a:gdLst/>
            <a:ahLst/>
            <a:cxnLst/>
            <a:rect l="l" t="t" r="r" b="b"/>
            <a:pathLst>
              <a:path w="505421" h="620495">
                <a:moveTo>
                  <a:pt x="0" y="0"/>
                </a:moveTo>
                <a:lnTo>
                  <a:pt x="505421" y="0"/>
                </a:lnTo>
                <a:lnTo>
                  <a:pt x="505421" y="620495"/>
                </a:lnTo>
                <a:lnTo>
                  <a:pt x="0" y="620495"/>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de-DE"/>
          </a:p>
        </p:txBody>
      </p:sp>
      <p:sp>
        <p:nvSpPr>
          <p:cNvPr id="26" name="Freeform 26"/>
          <p:cNvSpPr/>
          <p:nvPr/>
        </p:nvSpPr>
        <p:spPr>
          <a:xfrm>
            <a:off x="9229476" y="1540269"/>
            <a:ext cx="503165" cy="561340"/>
          </a:xfrm>
          <a:custGeom>
            <a:avLst/>
            <a:gdLst/>
            <a:ahLst/>
            <a:cxnLst/>
            <a:rect l="l" t="t" r="r" b="b"/>
            <a:pathLst>
              <a:path w="503165" h="561340">
                <a:moveTo>
                  <a:pt x="0" y="0"/>
                </a:moveTo>
                <a:lnTo>
                  <a:pt x="503165" y="0"/>
                </a:lnTo>
                <a:lnTo>
                  <a:pt x="503165" y="561340"/>
                </a:lnTo>
                <a:lnTo>
                  <a:pt x="0" y="561340"/>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de-DE"/>
          </a:p>
        </p:txBody>
      </p:sp>
      <p:sp>
        <p:nvSpPr>
          <p:cNvPr id="27" name="Freeform 27"/>
          <p:cNvSpPr/>
          <p:nvPr/>
        </p:nvSpPr>
        <p:spPr>
          <a:xfrm>
            <a:off x="10647014" y="1615591"/>
            <a:ext cx="530241" cy="410696"/>
          </a:xfrm>
          <a:custGeom>
            <a:avLst/>
            <a:gdLst/>
            <a:ahLst/>
            <a:cxnLst/>
            <a:rect l="l" t="t" r="r" b="b"/>
            <a:pathLst>
              <a:path w="530241" h="410696">
                <a:moveTo>
                  <a:pt x="0" y="0"/>
                </a:moveTo>
                <a:lnTo>
                  <a:pt x="530241" y="0"/>
                </a:lnTo>
                <a:lnTo>
                  <a:pt x="530241" y="410696"/>
                </a:lnTo>
                <a:lnTo>
                  <a:pt x="0" y="410696"/>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de-DE"/>
          </a:p>
        </p:txBody>
      </p:sp>
      <p:sp>
        <p:nvSpPr>
          <p:cNvPr id="28" name="Freeform 28"/>
          <p:cNvSpPr/>
          <p:nvPr/>
        </p:nvSpPr>
        <p:spPr>
          <a:xfrm>
            <a:off x="12231248" y="1510691"/>
            <a:ext cx="175995" cy="620495"/>
          </a:xfrm>
          <a:custGeom>
            <a:avLst/>
            <a:gdLst/>
            <a:ahLst/>
            <a:cxnLst/>
            <a:rect l="l" t="t" r="r" b="b"/>
            <a:pathLst>
              <a:path w="175995" h="620495">
                <a:moveTo>
                  <a:pt x="0" y="0"/>
                </a:moveTo>
                <a:lnTo>
                  <a:pt x="175994" y="0"/>
                </a:lnTo>
                <a:lnTo>
                  <a:pt x="175994" y="620495"/>
                </a:lnTo>
                <a:lnTo>
                  <a:pt x="0" y="620495"/>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de-DE"/>
          </a:p>
        </p:txBody>
      </p:sp>
      <p:sp>
        <p:nvSpPr>
          <p:cNvPr id="29" name="Freeform 29"/>
          <p:cNvSpPr/>
          <p:nvPr/>
        </p:nvSpPr>
        <p:spPr>
          <a:xfrm>
            <a:off x="15037646" y="1510691"/>
            <a:ext cx="285428" cy="620495"/>
          </a:xfrm>
          <a:custGeom>
            <a:avLst/>
            <a:gdLst/>
            <a:ahLst/>
            <a:cxnLst/>
            <a:rect l="l" t="t" r="r" b="b"/>
            <a:pathLst>
              <a:path w="285428" h="620495">
                <a:moveTo>
                  <a:pt x="0" y="0"/>
                </a:moveTo>
                <a:lnTo>
                  <a:pt x="285428" y="0"/>
                </a:lnTo>
                <a:lnTo>
                  <a:pt x="285428" y="620495"/>
                </a:lnTo>
                <a:lnTo>
                  <a:pt x="0" y="620495"/>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de-DE"/>
          </a:p>
        </p:txBody>
      </p:sp>
      <p:sp>
        <p:nvSpPr>
          <p:cNvPr id="30" name="Freeform 30"/>
          <p:cNvSpPr/>
          <p:nvPr/>
        </p:nvSpPr>
        <p:spPr>
          <a:xfrm>
            <a:off x="16393593" y="1540269"/>
            <a:ext cx="302103" cy="561340"/>
          </a:xfrm>
          <a:custGeom>
            <a:avLst/>
            <a:gdLst/>
            <a:ahLst/>
            <a:cxnLst/>
            <a:rect l="l" t="t" r="r" b="b"/>
            <a:pathLst>
              <a:path w="302103" h="561340">
                <a:moveTo>
                  <a:pt x="0" y="0"/>
                </a:moveTo>
                <a:lnTo>
                  <a:pt x="302103" y="0"/>
                </a:lnTo>
                <a:lnTo>
                  <a:pt x="302103" y="561340"/>
                </a:lnTo>
                <a:lnTo>
                  <a:pt x="0" y="561340"/>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de-DE"/>
          </a:p>
        </p:txBody>
      </p:sp>
      <p:sp>
        <p:nvSpPr>
          <p:cNvPr id="31" name="Freeform 31"/>
          <p:cNvSpPr/>
          <p:nvPr/>
        </p:nvSpPr>
        <p:spPr>
          <a:xfrm>
            <a:off x="13356101" y="1704914"/>
            <a:ext cx="742017" cy="232049"/>
          </a:xfrm>
          <a:custGeom>
            <a:avLst/>
            <a:gdLst/>
            <a:ahLst/>
            <a:cxnLst/>
            <a:rect l="l" t="t" r="r" b="b"/>
            <a:pathLst>
              <a:path w="742017" h="232049">
                <a:moveTo>
                  <a:pt x="0" y="0"/>
                </a:moveTo>
                <a:lnTo>
                  <a:pt x="742017" y="0"/>
                </a:lnTo>
                <a:lnTo>
                  <a:pt x="742017" y="232049"/>
                </a:lnTo>
                <a:lnTo>
                  <a:pt x="0" y="232049"/>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de-DE"/>
          </a:p>
        </p:txBody>
      </p:sp>
      <p:sp>
        <p:nvSpPr>
          <p:cNvPr id="32" name="AutoShape 32"/>
          <p:cNvSpPr/>
          <p:nvPr/>
        </p:nvSpPr>
        <p:spPr>
          <a:xfrm>
            <a:off x="7696076" y="1028700"/>
            <a:ext cx="9525" cy="8229600"/>
          </a:xfrm>
          <a:prstGeom prst="rect">
            <a:avLst/>
          </a:prstGeom>
          <a:solidFill>
            <a:srgbClr val="FFFFFF"/>
          </a:solidFill>
        </p:spPr>
        <p:txBody>
          <a:bodyPr/>
          <a:lstStyle/>
          <a:p>
            <a:endParaRPr lang="de-DE"/>
          </a:p>
        </p:txBody>
      </p:sp>
      <p:grpSp>
        <p:nvGrpSpPr>
          <p:cNvPr id="33" name="Group 33"/>
          <p:cNvGrpSpPr/>
          <p:nvPr/>
        </p:nvGrpSpPr>
        <p:grpSpPr>
          <a:xfrm>
            <a:off x="1028700" y="3168419"/>
            <a:ext cx="5143500" cy="3950161"/>
            <a:chOff x="0" y="0"/>
            <a:chExt cx="6858000" cy="5266882"/>
          </a:xfrm>
        </p:grpSpPr>
        <p:sp>
          <p:nvSpPr>
            <p:cNvPr id="34" name="TextBox 34"/>
            <p:cNvSpPr txBox="1"/>
            <p:nvPr/>
          </p:nvSpPr>
          <p:spPr>
            <a:xfrm>
              <a:off x="0" y="-9525"/>
              <a:ext cx="6858000" cy="2828925"/>
            </a:xfrm>
            <a:prstGeom prst="rect">
              <a:avLst/>
            </a:prstGeom>
          </p:spPr>
          <p:txBody>
            <a:bodyPr lIns="0" tIns="0" rIns="0" bIns="0" rtlCol="0" anchor="t">
              <a:spAutoFit/>
            </a:bodyPr>
            <a:lstStyle/>
            <a:p>
              <a:pPr marL="0" lvl="0" indent="0" algn="l">
                <a:lnSpc>
                  <a:spcPts val="8400"/>
                </a:lnSpc>
                <a:spcBef>
                  <a:spcPct val="0"/>
                </a:spcBef>
              </a:pPr>
              <a:r>
                <a:rPr lang="en-US" sz="7000">
                  <a:solidFill>
                    <a:srgbClr val="FFFFFF"/>
                  </a:solidFill>
                  <a:latin typeface="Ovo"/>
                </a:rPr>
                <a:t>Kostenlose Ressourcen</a:t>
              </a:r>
            </a:p>
          </p:txBody>
        </p:sp>
        <p:sp>
          <p:nvSpPr>
            <p:cNvPr id="35" name="TextBox 35"/>
            <p:cNvSpPr txBox="1"/>
            <p:nvPr/>
          </p:nvSpPr>
          <p:spPr>
            <a:xfrm>
              <a:off x="0" y="3514917"/>
              <a:ext cx="6858000" cy="1642745"/>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Open Sauce Light"/>
                </a:rPr>
                <a:t>Verwende diese kostenlosen kolorierbaren Symbole und Illustrationen für dein Canva-Design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BC4C67D7-9491-FEDB-D92E-D53F983A2513}"/>
              </a:ext>
            </a:extLst>
          </p:cNvPr>
          <p:cNvSpPr/>
          <p:nvPr/>
        </p:nvSpPr>
        <p:spPr>
          <a:xfrm>
            <a:off x="-381000" y="419100"/>
            <a:ext cx="14020800" cy="10730908"/>
          </a:xfrm>
          <a:prstGeom prst="rect">
            <a:avLst/>
          </a:prstGeom>
          <a:solidFill>
            <a:srgbClr val="EDEDED"/>
          </a:solidFill>
        </p:spPr>
        <p:txBody>
          <a:bodyPr/>
          <a:lstStyle/>
          <a:p>
            <a:endParaRPr lang="de-DE"/>
          </a:p>
        </p:txBody>
      </p:sp>
      <p:sp>
        <p:nvSpPr>
          <p:cNvPr id="2" name="AutoShape 2"/>
          <p:cNvSpPr/>
          <p:nvPr/>
        </p:nvSpPr>
        <p:spPr>
          <a:xfrm>
            <a:off x="0" y="-8164"/>
            <a:ext cx="18475233" cy="1403621"/>
          </a:xfrm>
          <a:prstGeom prst="rect">
            <a:avLst/>
          </a:prstGeom>
          <a:solidFill>
            <a:srgbClr val="EB8208"/>
          </a:solidFill>
        </p:spPr>
        <p:txBody>
          <a:bodyPr/>
          <a:lstStyle/>
          <a:p>
            <a:endParaRPr lang="de-DE"/>
          </a:p>
        </p:txBody>
      </p:sp>
      <p:sp>
        <p:nvSpPr>
          <p:cNvPr id="3" name="TextBox 3"/>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dirty="0">
                <a:solidFill>
                  <a:srgbClr val="FFFFFF"/>
                </a:solidFill>
                <a:latin typeface="Open Sauce Medium"/>
              </a:rPr>
              <a:t>METHODS</a:t>
            </a:r>
          </a:p>
        </p:txBody>
      </p:sp>
      <p:grpSp>
        <p:nvGrpSpPr>
          <p:cNvPr id="4" name="Group 4"/>
          <p:cNvGrpSpPr/>
          <p:nvPr/>
        </p:nvGrpSpPr>
        <p:grpSpPr>
          <a:xfrm>
            <a:off x="609600" y="1959329"/>
            <a:ext cx="12711792" cy="4902286"/>
            <a:chOff x="-366587" y="-1497247"/>
            <a:chExt cx="14151519" cy="6536380"/>
          </a:xfrm>
        </p:grpSpPr>
        <p:sp>
          <p:nvSpPr>
            <p:cNvPr id="5" name="TextBox 5"/>
            <p:cNvSpPr txBox="1"/>
            <p:nvPr/>
          </p:nvSpPr>
          <p:spPr>
            <a:xfrm>
              <a:off x="-366587" y="-1497247"/>
              <a:ext cx="8105465" cy="546048"/>
            </a:xfrm>
            <a:prstGeom prst="rect">
              <a:avLst/>
            </a:prstGeom>
          </p:spPr>
          <p:txBody>
            <a:bodyPr lIns="0" tIns="0" rIns="0" bIns="0" rtlCol="0" anchor="t">
              <a:spAutoFit/>
            </a:bodyPr>
            <a:lstStyle/>
            <a:p>
              <a:pPr marL="0" lvl="0" indent="0">
                <a:lnSpc>
                  <a:spcPts val="3379"/>
                </a:lnSpc>
              </a:pPr>
              <a:r>
                <a:rPr lang="en-US" sz="2800" spc="129" dirty="0">
                  <a:solidFill>
                    <a:srgbClr val="EB8208"/>
                  </a:solidFill>
                  <a:latin typeface="Open Sauce Bold"/>
                </a:rPr>
                <a:t>Data preparation</a:t>
              </a:r>
            </a:p>
          </p:txBody>
        </p:sp>
        <p:sp>
          <p:nvSpPr>
            <p:cNvPr id="6" name="TextBox 6"/>
            <p:cNvSpPr txBox="1"/>
            <p:nvPr/>
          </p:nvSpPr>
          <p:spPr>
            <a:xfrm>
              <a:off x="0" y="1492948"/>
              <a:ext cx="13784932" cy="3546185"/>
            </a:xfrm>
            <a:prstGeom prst="rect">
              <a:avLst/>
            </a:prstGeom>
          </p:spPr>
          <p:txBody>
            <a:bodyPr lIns="0" tIns="0" rIns="0" bIns="0" rtlCol="0" anchor="t">
              <a:spAutoFit/>
            </a:bodyPr>
            <a:lstStyle/>
            <a:p>
              <a:pPr marL="914400" indent="-914400">
                <a:lnSpc>
                  <a:spcPts val="6963"/>
                </a:lnSpc>
                <a:buAutoNum type="arabicPeriod"/>
              </a:pPr>
              <a:r>
                <a:rPr lang="en-US" sz="5356" dirty="0">
                  <a:solidFill>
                    <a:srgbClr val="3F4042"/>
                  </a:solidFill>
                  <a:latin typeface="Ovo"/>
                </a:rPr>
                <a:t>Z-transformation</a:t>
              </a:r>
            </a:p>
            <a:p>
              <a:pPr marL="914400" indent="-914400">
                <a:lnSpc>
                  <a:spcPts val="6963"/>
                </a:lnSpc>
                <a:buAutoNum type="arabicPeriod"/>
              </a:pPr>
              <a:endParaRPr lang="en-US" sz="5356" dirty="0">
                <a:solidFill>
                  <a:srgbClr val="3F4042"/>
                </a:solidFill>
                <a:latin typeface="Ovo"/>
              </a:endParaRPr>
            </a:p>
            <a:p>
              <a:pPr marL="914400" indent="-914400">
                <a:lnSpc>
                  <a:spcPts val="6963"/>
                </a:lnSpc>
                <a:buAutoNum type="arabicPeriod"/>
              </a:pPr>
              <a:r>
                <a:rPr lang="en-US" sz="5356" dirty="0">
                  <a:solidFill>
                    <a:srgbClr val="3F4042"/>
                  </a:solidFill>
                  <a:latin typeface="Ovo"/>
                </a:rPr>
                <a:t>Principal Component Analysis (PCA)</a:t>
              </a:r>
            </a:p>
          </p:txBody>
        </p:sp>
      </p:grpSp>
      <p:pic>
        <p:nvPicPr>
          <p:cNvPr id="10" name="Grafik 9" descr="Ein Bild, das Schrift, Zahl, Symbol, Screenshot enthält.&#10;&#10;Automatisch generierte Beschreibung">
            <a:extLst>
              <a:ext uri="{FF2B5EF4-FFF2-40B4-BE49-F238E27FC236}">
                <a16:creationId xmlns:a16="http://schemas.microsoft.com/office/drawing/2014/main" id="{5920E140-2FE4-1B00-9E44-61FDB66BB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9400" y="3904276"/>
            <a:ext cx="2755631" cy="1329043"/>
          </a:xfrm>
          <a:prstGeom prst="rect">
            <a:avLst/>
          </a:prstGeom>
        </p:spPr>
      </p:pic>
      <p:pic>
        <p:nvPicPr>
          <p:cNvPr id="12" name="Grafik 11" descr="Ein Bild, das Schrift, Symbol, Typografie, weiß enthält.&#10;&#10;Automatisch generierte Beschreibung">
            <a:extLst>
              <a:ext uri="{FF2B5EF4-FFF2-40B4-BE49-F238E27FC236}">
                <a16:creationId xmlns:a16="http://schemas.microsoft.com/office/drawing/2014/main" id="{8E3A4B50-2BA3-6F9B-E51C-CE11FF757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5603" y="6210300"/>
            <a:ext cx="3063505" cy="906859"/>
          </a:xfrm>
          <a:prstGeom prst="rect">
            <a:avLst/>
          </a:prstGeom>
        </p:spPr>
      </p:pic>
      <p:sp>
        <p:nvSpPr>
          <p:cNvPr id="15" name="AutoShape 4">
            <a:extLst>
              <a:ext uri="{FF2B5EF4-FFF2-40B4-BE49-F238E27FC236}">
                <a16:creationId xmlns:a16="http://schemas.microsoft.com/office/drawing/2014/main" id="{0F3845C8-612E-951A-0BF5-81B42C2E9BD8}"/>
              </a:ext>
            </a:extLst>
          </p:cNvPr>
          <p:cNvSpPr/>
          <p:nvPr/>
        </p:nvSpPr>
        <p:spPr>
          <a:xfrm rot="5400000">
            <a:off x="9232854" y="-2572968"/>
            <a:ext cx="9525" cy="16200000"/>
          </a:xfrm>
          <a:prstGeom prst="rect">
            <a:avLst/>
          </a:prstGeom>
          <a:solidFill>
            <a:srgbClr val="3F4042"/>
          </a:solidFill>
        </p:spPr>
        <p:txBody>
          <a:bodyPr/>
          <a:lstStyle/>
          <a:p>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49643" y="0"/>
            <a:ext cx="13003883" cy="10287000"/>
          </a:xfrm>
          <a:prstGeom prst="rect">
            <a:avLst/>
          </a:prstGeom>
          <a:solidFill>
            <a:srgbClr val="EB8208"/>
          </a:solidFill>
        </p:spPr>
        <p:txBody>
          <a:bodyPr/>
          <a:lstStyle/>
          <a:p>
            <a:endParaRPr lang="de-DE"/>
          </a:p>
        </p:txBody>
      </p:sp>
      <p:sp>
        <p:nvSpPr>
          <p:cNvPr id="3" name="AutoShape 3"/>
          <p:cNvSpPr/>
          <p:nvPr/>
        </p:nvSpPr>
        <p:spPr>
          <a:xfrm>
            <a:off x="1028700" y="1028700"/>
            <a:ext cx="11160000" cy="9525"/>
          </a:xfrm>
          <a:prstGeom prst="rect">
            <a:avLst/>
          </a:prstGeom>
          <a:solidFill>
            <a:srgbClr val="3F4042"/>
          </a:solidFill>
        </p:spPr>
        <p:txBody>
          <a:bodyPr/>
          <a:lstStyle/>
          <a:p>
            <a:endParaRPr lang="de-DE"/>
          </a:p>
        </p:txBody>
      </p:sp>
      <p:sp>
        <p:nvSpPr>
          <p:cNvPr id="9" name="TextBox 3">
            <a:extLst>
              <a:ext uri="{FF2B5EF4-FFF2-40B4-BE49-F238E27FC236}">
                <a16:creationId xmlns:a16="http://schemas.microsoft.com/office/drawing/2014/main" id="{4A61DA2A-3043-56BF-0AA4-962D99C454B0}"/>
              </a:ext>
            </a:extLst>
          </p:cNvPr>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dirty="0">
                <a:solidFill>
                  <a:srgbClr val="FFFFFF"/>
                </a:solidFill>
                <a:latin typeface="Open Sauce Medium"/>
              </a:rPr>
              <a:t>METHODS</a:t>
            </a:r>
          </a:p>
        </p:txBody>
      </p:sp>
      <p:sp>
        <p:nvSpPr>
          <p:cNvPr id="10" name="Textfeld 9">
            <a:extLst>
              <a:ext uri="{FF2B5EF4-FFF2-40B4-BE49-F238E27FC236}">
                <a16:creationId xmlns:a16="http://schemas.microsoft.com/office/drawing/2014/main" id="{20C0D035-E2AD-5518-E3B0-6DC56ACD4785}"/>
              </a:ext>
            </a:extLst>
          </p:cNvPr>
          <p:cNvSpPr txBox="1"/>
          <p:nvPr/>
        </p:nvSpPr>
        <p:spPr>
          <a:xfrm>
            <a:off x="685800" y="1805315"/>
            <a:ext cx="7734300" cy="523220"/>
          </a:xfrm>
          <a:prstGeom prst="rect">
            <a:avLst/>
          </a:prstGeom>
          <a:noFill/>
        </p:spPr>
        <p:txBody>
          <a:bodyPr wrap="square" rtlCol="0">
            <a:spAutoFit/>
          </a:bodyPr>
          <a:lstStyle/>
          <a:p>
            <a:r>
              <a:rPr lang="de-DE" sz="2800" dirty="0">
                <a:solidFill>
                  <a:schemeClr val="bg1"/>
                </a:solidFill>
                <a:latin typeface="Open Sauce Bold" panose="020B0604020202020204" charset="0"/>
              </a:rPr>
              <a:t>K-</a:t>
            </a:r>
            <a:r>
              <a:rPr lang="de-DE" sz="2800" dirty="0" err="1">
                <a:solidFill>
                  <a:schemeClr val="bg1"/>
                </a:solidFill>
                <a:latin typeface="Open Sauce Bold" panose="020B0604020202020204" charset="0"/>
              </a:rPr>
              <a:t>nearest</a:t>
            </a:r>
            <a:r>
              <a:rPr lang="de-DE" sz="2800" dirty="0">
                <a:solidFill>
                  <a:schemeClr val="bg1"/>
                </a:solidFill>
                <a:latin typeface="Open Sauce Bold" panose="020B0604020202020204" charset="0"/>
              </a:rPr>
              <a:t> </a:t>
            </a:r>
            <a:r>
              <a:rPr lang="de-DE" sz="2800" dirty="0" err="1">
                <a:solidFill>
                  <a:schemeClr val="bg1"/>
                </a:solidFill>
                <a:latin typeface="Open Sauce Bold" panose="020B0604020202020204" charset="0"/>
              </a:rPr>
              <a:t>neighbors</a:t>
            </a:r>
            <a:r>
              <a:rPr lang="de-DE" sz="2800" dirty="0">
                <a:solidFill>
                  <a:schemeClr val="bg1"/>
                </a:solidFill>
                <a:latin typeface="Open Sauce Bold" panose="020B0604020202020204" charset="0"/>
              </a:rPr>
              <a:t> (KNN)</a:t>
            </a:r>
            <a:endParaRPr lang="de-DE" dirty="0">
              <a:solidFill>
                <a:schemeClr val="bg1"/>
              </a:solidFill>
              <a:latin typeface="Open Sauce Bold" panose="020B0604020202020204" charset="0"/>
            </a:endParaRPr>
          </a:p>
        </p:txBody>
      </p:sp>
      <p:pic>
        <p:nvPicPr>
          <p:cNvPr id="4" name="Grafik 3" descr="Ein Bild, das Schrift, Handschrift, weiß, Reihe enthält.&#10;&#10;Automatisch generierte Beschreibung">
            <a:extLst>
              <a:ext uri="{FF2B5EF4-FFF2-40B4-BE49-F238E27FC236}">
                <a16:creationId xmlns:a16="http://schemas.microsoft.com/office/drawing/2014/main" id="{F0D37D08-FEB4-E9FE-9A05-C92908586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9036" y="2476500"/>
            <a:ext cx="4249280" cy="1469263"/>
          </a:xfrm>
          <a:prstGeom prst="rect">
            <a:avLst/>
          </a:prstGeom>
        </p:spPr>
      </p:pic>
      <p:sp>
        <p:nvSpPr>
          <p:cNvPr id="5" name="Textfeld 4">
            <a:extLst>
              <a:ext uri="{FF2B5EF4-FFF2-40B4-BE49-F238E27FC236}">
                <a16:creationId xmlns:a16="http://schemas.microsoft.com/office/drawing/2014/main" id="{CF177C4E-275D-2058-ED50-920F1A5EC62A}"/>
              </a:ext>
            </a:extLst>
          </p:cNvPr>
          <p:cNvSpPr txBox="1"/>
          <p:nvPr/>
        </p:nvSpPr>
        <p:spPr>
          <a:xfrm>
            <a:off x="685800" y="3314700"/>
            <a:ext cx="11277600" cy="2308324"/>
          </a:xfrm>
          <a:prstGeom prst="rect">
            <a:avLst/>
          </a:prstGeom>
          <a:noFill/>
        </p:spPr>
        <p:txBody>
          <a:bodyPr wrap="square" rtlCol="0">
            <a:spAutoFit/>
          </a:bodyPr>
          <a:lstStyle/>
          <a:p>
            <a:pPr marL="285750" indent="-285750" algn="l">
              <a:buFontTx/>
              <a:buChar char="-"/>
            </a:pPr>
            <a:r>
              <a:rPr lang="de-DE" sz="3600" b="0" i="0" u="none" strike="noStrike" baseline="0" dirty="0" err="1">
                <a:latin typeface="Ovo" panose="020B0604020202020204" charset="0"/>
              </a:rPr>
              <a:t>nonparametric</a:t>
            </a:r>
            <a:r>
              <a:rPr lang="de-DE" sz="3600" b="0" i="0" u="none" strike="noStrike" baseline="0" dirty="0">
                <a:latin typeface="Ovo" panose="020B0604020202020204" charset="0"/>
              </a:rPr>
              <a:t>, </a:t>
            </a:r>
            <a:r>
              <a:rPr lang="de-DE" sz="3600" b="0" i="0" u="none" strike="noStrike" baseline="0" dirty="0" err="1">
                <a:latin typeface="Ovo" panose="020B0604020202020204" charset="0"/>
              </a:rPr>
              <a:t>supervised</a:t>
            </a:r>
            <a:r>
              <a:rPr lang="de-DE" sz="3600" b="0" i="0" u="none" strike="noStrike" baseline="0" dirty="0">
                <a:latin typeface="Ovo" panose="020B0604020202020204" charset="0"/>
              </a:rPr>
              <a:t> </a:t>
            </a:r>
            <a:r>
              <a:rPr lang="de-DE" sz="3600" b="0" i="0" u="none" strike="noStrike" baseline="0" dirty="0" err="1">
                <a:latin typeface="Ovo" panose="020B0604020202020204" charset="0"/>
              </a:rPr>
              <a:t>learning</a:t>
            </a:r>
            <a:r>
              <a:rPr lang="de-DE" sz="3600" b="0" i="0" u="none" strike="noStrike" baseline="0" dirty="0">
                <a:latin typeface="Ovo" panose="020B0604020202020204" charset="0"/>
              </a:rPr>
              <a:t> </a:t>
            </a:r>
            <a:r>
              <a:rPr lang="de-DE" sz="3600" b="0" i="0" u="none" strike="noStrike" baseline="0" dirty="0" err="1">
                <a:latin typeface="Ovo" panose="020B0604020202020204" charset="0"/>
              </a:rPr>
              <a:t>algorithm</a:t>
            </a:r>
            <a:endParaRPr lang="de-DE" sz="3600" b="0" i="0" u="none" strike="noStrike" baseline="0" dirty="0">
              <a:latin typeface="Ovo" panose="020B0604020202020204" charset="0"/>
            </a:endParaRPr>
          </a:p>
          <a:p>
            <a:pPr marL="285750" indent="-285750" algn="l">
              <a:buFontTx/>
              <a:buChar char="-"/>
            </a:pPr>
            <a:r>
              <a:rPr lang="de-DE" sz="3600" dirty="0" err="1">
                <a:latin typeface="Ovo" panose="020B0604020202020204" charset="0"/>
              </a:rPr>
              <a:t>For</a:t>
            </a:r>
            <a:r>
              <a:rPr lang="de-DE" sz="3600" dirty="0">
                <a:latin typeface="Ovo" panose="020B0604020202020204" charset="0"/>
              </a:rPr>
              <a:t> </a:t>
            </a:r>
            <a:r>
              <a:rPr lang="de-DE" sz="3600" dirty="0" err="1">
                <a:latin typeface="Ovo" panose="020B0604020202020204" charset="0"/>
              </a:rPr>
              <a:t>classification</a:t>
            </a:r>
            <a:r>
              <a:rPr lang="de-DE" sz="3600" dirty="0">
                <a:latin typeface="Ovo" panose="020B0604020202020204" charset="0"/>
              </a:rPr>
              <a:t> </a:t>
            </a:r>
            <a:r>
              <a:rPr lang="de-DE" sz="3600" dirty="0" err="1">
                <a:latin typeface="Ovo" panose="020B0604020202020204" charset="0"/>
              </a:rPr>
              <a:t>problems</a:t>
            </a:r>
            <a:endParaRPr lang="de-DE" sz="3600" dirty="0">
              <a:latin typeface="Ovo" panose="020B0604020202020204" charset="0"/>
            </a:endParaRPr>
          </a:p>
          <a:p>
            <a:pPr marL="285750" indent="-285750" algn="l">
              <a:buFontTx/>
              <a:buChar char="-"/>
            </a:pPr>
            <a:r>
              <a:rPr lang="de-DE" sz="3600" dirty="0" err="1">
                <a:latin typeface="Ovo" panose="020B0604020202020204" charset="0"/>
              </a:rPr>
              <a:t>Predictions</a:t>
            </a:r>
            <a:r>
              <a:rPr lang="de-DE" sz="3600" dirty="0">
                <a:latin typeface="Ovo" panose="020B0604020202020204" charset="0"/>
              </a:rPr>
              <a:t> </a:t>
            </a:r>
            <a:r>
              <a:rPr lang="de-DE" sz="3600" dirty="0" err="1">
                <a:latin typeface="Ovo" panose="020B0604020202020204" charset="0"/>
              </a:rPr>
              <a:t>based</a:t>
            </a:r>
            <a:r>
              <a:rPr lang="de-DE" sz="3600" dirty="0">
                <a:latin typeface="Ovo" panose="020B0604020202020204" charset="0"/>
              </a:rPr>
              <a:t> on </a:t>
            </a:r>
            <a:r>
              <a:rPr lang="de-DE" sz="3600" dirty="0" err="1">
                <a:latin typeface="Ovo" panose="020B0604020202020204" charset="0"/>
              </a:rPr>
              <a:t>similarity</a:t>
            </a:r>
            <a:r>
              <a:rPr lang="de-DE" sz="3600" dirty="0">
                <a:latin typeface="Ovo" panose="020B0604020202020204" charset="0"/>
              </a:rPr>
              <a:t> </a:t>
            </a:r>
            <a:r>
              <a:rPr lang="de-DE" sz="3600" dirty="0" err="1">
                <a:latin typeface="Ovo" panose="020B0604020202020204" charset="0"/>
              </a:rPr>
              <a:t>to</a:t>
            </a:r>
            <a:r>
              <a:rPr lang="de-DE" sz="3600" dirty="0">
                <a:latin typeface="Ovo" panose="020B0604020202020204" charset="0"/>
              </a:rPr>
              <a:t> </a:t>
            </a:r>
            <a:r>
              <a:rPr lang="de-DE" sz="3600" dirty="0" err="1">
                <a:latin typeface="Ovo" panose="020B0604020202020204" charset="0"/>
              </a:rPr>
              <a:t>training</a:t>
            </a:r>
            <a:r>
              <a:rPr lang="de-DE" sz="3600" dirty="0">
                <a:latin typeface="Ovo" panose="020B0604020202020204" charset="0"/>
              </a:rPr>
              <a:t> </a:t>
            </a:r>
            <a:r>
              <a:rPr lang="de-DE" sz="3600" dirty="0" err="1">
                <a:latin typeface="Ovo" panose="020B0604020202020204" charset="0"/>
              </a:rPr>
              <a:t>data</a:t>
            </a:r>
            <a:r>
              <a:rPr lang="de-DE" sz="3600" dirty="0">
                <a:latin typeface="Ovo" panose="020B0604020202020204" charset="0"/>
              </a:rPr>
              <a:t> </a:t>
            </a:r>
            <a:r>
              <a:rPr lang="de-DE" sz="3600" dirty="0" err="1">
                <a:latin typeface="Ovo" panose="020B0604020202020204" charset="0"/>
              </a:rPr>
              <a:t>points</a:t>
            </a:r>
            <a:endParaRPr lang="de-DE" sz="3600" dirty="0">
              <a:latin typeface="Ovo" panose="020B0604020202020204" charset="0"/>
            </a:endParaRPr>
          </a:p>
          <a:p>
            <a:pPr marL="285750" indent="-285750" algn="l">
              <a:buFontTx/>
              <a:buChar char="-"/>
            </a:pPr>
            <a:r>
              <a:rPr lang="de-DE" sz="3600" dirty="0" err="1">
                <a:latin typeface="Ovo" panose="020B0604020202020204" charset="0"/>
              </a:rPr>
              <a:t>Majority</a:t>
            </a:r>
            <a:r>
              <a:rPr lang="de-DE" sz="3600" dirty="0">
                <a:latin typeface="Ovo" panose="020B0604020202020204" charset="0"/>
              </a:rPr>
              <a:t> vote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0"/>
            <a:ext cx="5959331" cy="10557447"/>
          </a:xfrm>
          <a:prstGeom prst="rect">
            <a:avLst/>
          </a:prstGeom>
          <a:solidFill>
            <a:srgbClr val="EB8208"/>
          </a:solidFill>
        </p:spPr>
        <p:txBody>
          <a:bodyPr/>
          <a:lstStyle/>
          <a:p>
            <a:endParaRPr lang="de-DE"/>
          </a:p>
        </p:txBody>
      </p:sp>
      <p:sp>
        <p:nvSpPr>
          <p:cNvPr id="13" name="AutoShape 3">
            <a:extLst>
              <a:ext uri="{FF2B5EF4-FFF2-40B4-BE49-F238E27FC236}">
                <a16:creationId xmlns:a16="http://schemas.microsoft.com/office/drawing/2014/main" id="{1B182231-8E05-8D71-0342-9375D0293976}"/>
              </a:ext>
            </a:extLst>
          </p:cNvPr>
          <p:cNvSpPr/>
          <p:nvPr/>
        </p:nvSpPr>
        <p:spPr>
          <a:xfrm>
            <a:off x="1028700" y="1028700"/>
            <a:ext cx="4320000" cy="9525"/>
          </a:xfrm>
          <a:prstGeom prst="rect">
            <a:avLst/>
          </a:prstGeom>
          <a:solidFill>
            <a:srgbClr val="3F4042"/>
          </a:solidFill>
        </p:spPr>
        <p:txBody>
          <a:bodyPr/>
          <a:lstStyle/>
          <a:p>
            <a:endParaRPr lang="de-DE"/>
          </a:p>
        </p:txBody>
      </p:sp>
      <p:sp>
        <p:nvSpPr>
          <p:cNvPr id="14" name="TextBox 3">
            <a:extLst>
              <a:ext uri="{FF2B5EF4-FFF2-40B4-BE49-F238E27FC236}">
                <a16:creationId xmlns:a16="http://schemas.microsoft.com/office/drawing/2014/main" id="{6C9B4943-4320-EF37-58B3-D812E3850B11}"/>
              </a:ext>
            </a:extLst>
          </p:cNvPr>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dirty="0">
                <a:solidFill>
                  <a:srgbClr val="FFFFFF"/>
                </a:solidFill>
                <a:latin typeface="Open Sauce Medium"/>
              </a:rPr>
              <a:t>METHODS</a:t>
            </a:r>
          </a:p>
        </p:txBody>
      </p:sp>
      <p:sp>
        <p:nvSpPr>
          <p:cNvPr id="15" name="Textfeld 14">
            <a:extLst>
              <a:ext uri="{FF2B5EF4-FFF2-40B4-BE49-F238E27FC236}">
                <a16:creationId xmlns:a16="http://schemas.microsoft.com/office/drawing/2014/main" id="{7550250C-AD64-8DF5-E51D-67C670796D1F}"/>
              </a:ext>
            </a:extLst>
          </p:cNvPr>
          <p:cNvSpPr txBox="1"/>
          <p:nvPr/>
        </p:nvSpPr>
        <p:spPr>
          <a:xfrm>
            <a:off x="685800" y="1805315"/>
            <a:ext cx="4724400" cy="954107"/>
          </a:xfrm>
          <a:prstGeom prst="rect">
            <a:avLst/>
          </a:prstGeom>
          <a:noFill/>
        </p:spPr>
        <p:txBody>
          <a:bodyPr wrap="square" rtlCol="0">
            <a:spAutoFit/>
          </a:bodyPr>
          <a:lstStyle/>
          <a:p>
            <a:pPr algn="r"/>
            <a:r>
              <a:rPr lang="de-DE" sz="2800" dirty="0" err="1">
                <a:solidFill>
                  <a:schemeClr val="bg1"/>
                </a:solidFill>
                <a:latin typeface="Open Sauce Bold" panose="020B0604020202020204" charset="0"/>
              </a:rPr>
              <a:t>Convolutional</a:t>
            </a:r>
            <a:r>
              <a:rPr lang="de-DE" sz="2800" dirty="0">
                <a:solidFill>
                  <a:schemeClr val="bg1"/>
                </a:solidFill>
                <a:latin typeface="Open Sauce Bold" panose="020B0604020202020204" charset="0"/>
              </a:rPr>
              <a:t> </a:t>
            </a:r>
            <a:r>
              <a:rPr lang="de-DE" sz="2800" dirty="0" err="1">
                <a:solidFill>
                  <a:schemeClr val="bg1"/>
                </a:solidFill>
                <a:latin typeface="Open Sauce Bold" panose="020B0604020202020204" charset="0"/>
              </a:rPr>
              <a:t>Neural</a:t>
            </a:r>
            <a:r>
              <a:rPr lang="de-DE" sz="2800" dirty="0">
                <a:solidFill>
                  <a:schemeClr val="bg1"/>
                </a:solidFill>
                <a:latin typeface="Open Sauce Bold" panose="020B0604020202020204" charset="0"/>
              </a:rPr>
              <a:t> Network (CNN)</a:t>
            </a:r>
            <a:endParaRPr lang="de-DE" dirty="0">
              <a:solidFill>
                <a:schemeClr val="bg1"/>
              </a:solidFill>
              <a:latin typeface="Open Sauce Bold" panose="020B0604020202020204" charset="0"/>
            </a:endParaRPr>
          </a:p>
        </p:txBody>
      </p:sp>
      <p:sp>
        <p:nvSpPr>
          <p:cNvPr id="16" name="Textfeld 15">
            <a:extLst>
              <a:ext uri="{FF2B5EF4-FFF2-40B4-BE49-F238E27FC236}">
                <a16:creationId xmlns:a16="http://schemas.microsoft.com/office/drawing/2014/main" id="{0AA0437F-C6B2-0E49-0948-4EA6672EE19B}"/>
              </a:ext>
            </a:extLst>
          </p:cNvPr>
          <p:cNvSpPr txBox="1"/>
          <p:nvPr/>
        </p:nvSpPr>
        <p:spPr>
          <a:xfrm>
            <a:off x="6705600" y="2857500"/>
            <a:ext cx="10363200" cy="2308324"/>
          </a:xfrm>
          <a:prstGeom prst="rect">
            <a:avLst/>
          </a:prstGeom>
          <a:noFill/>
        </p:spPr>
        <p:txBody>
          <a:bodyPr wrap="square" rtlCol="0">
            <a:spAutoFit/>
          </a:bodyPr>
          <a:lstStyle/>
          <a:p>
            <a:pPr marL="571500" indent="-571500">
              <a:buFont typeface="Symbol" panose="05050102010706020507" pitchFamily="18" charset="2"/>
              <a:buChar char="-"/>
            </a:pPr>
            <a:r>
              <a:rPr lang="de-DE" sz="3600" b="0" i="0" u="none" strike="noStrike" baseline="0" dirty="0" err="1">
                <a:latin typeface="Ovo" panose="020B0604020202020204" charset="0"/>
              </a:rPr>
              <a:t>deep</a:t>
            </a:r>
            <a:r>
              <a:rPr lang="de-DE" sz="3600" b="0" i="0" u="none" strike="noStrike" baseline="0" dirty="0">
                <a:latin typeface="Ovo" panose="020B0604020202020204" charset="0"/>
              </a:rPr>
              <a:t> </a:t>
            </a:r>
            <a:r>
              <a:rPr lang="de-DE" sz="3600" b="0" i="0" u="none" strike="noStrike" baseline="0" dirty="0" err="1">
                <a:latin typeface="Ovo" panose="020B0604020202020204" charset="0"/>
              </a:rPr>
              <a:t>learning</a:t>
            </a:r>
            <a:r>
              <a:rPr lang="de-DE" sz="3600" b="0" i="0" u="none" strike="noStrike" baseline="0" dirty="0">
                <a:latin typeface="Ovo" panose="020B0604020202020204" charset="0"/>
              </a:rPr>
              <a:t> </a:t>
            </a:r>
            <a:r>
              <a:rPr lang="de-DE" sz="3600" b="0" i="0" u="none" strike="noStrike" baseline="0" dirty="0" err="1">
                <a:latin typeface="Ovo" panose="020B0604020202020204" charset="0"/>
              </a:rPr>
              <a:t>model</a:t>
            </a:r>
            <a:endParaRPr lang="de-DE" sz="3600" dirty="0">
              <a:latin typeface="Ovo" panose="020B0604020202020204" charset="0"/>
            </a:endParaRPr>
          </a:p>
          <a:p>
            <a:pPr marL="571500" indent="-571500">
              <a:buFont typeface="Symbol" panose="05050102010706020507" pitchFamily="18" charset="2"/>
              <a:buChar char="-"/>
            </a:pPr>
            <a:r>
              <a:rPr lang="en-US" sz="3600" b="0" i="0" u="none" strike="noStrike" baseline="0" dirty="0">
                <a:latin typeface="Ovo" panose="020B0604020202020204" charset="0"/>
              </a:rPr>
              <a:t>for analysis of visual data</a:t>
            </a:r>
          </a:p>
          <a:p>
            <a:pPr marL="571500" indent="-571500">
              <a:buFont typeface="Symbol" panose="05050102010706020507" pitchFamily="18" charset="2"/>
              <a:buChar char="-"/>
            </a:pPr>
            <a:r>
              <a:rPr lang="en-US" sz="3600" b="0" i="0" u="none" strike="noStrike" baseline="0" dirty="0">
                <a:latin typeface="Ovo" panose="020B0604020202020204" charset="0"/>
              </a:rPr>
              <a:t>detects patterns in a hierarchical structure</a:t>
            </a:r>
          </a:p>
          <a:p>
            <a:pPr marL="571500" indent="-571500">
              <a:buFont typeface="Symbol" panose="05050102010706020507" pitchFamily="18" charset="2"/>
              <a:buChar char="-"/>
            </a:pPr>
            <a:r>
              <a:rPr lang="de-DE" sz="3600" dirty="0">
                <a:latin typeface="Ovo" panose="020B0604020202020204" charset="0"/>
              </a:rPr>
              <a:t>different </a:t>
            </a:r>
            <a:r>
              <a:rPr lang="de-DE" sz="3600" dirty="0" err="1">
                <a:latin typeface="Ovo" panose="020B0604020202020204" charset="0"/>
              </a:rPr>
              <a:t>types</a:t>
            </a:r>
            <a:r>
              <a:rPr lang="de-DE" sz="3600" dirty="0">
                <a:latin typeface="Ovo" panose="020B0604020202020204" charset="0"/>
              </a:rPr>
              <a:t> </a:t>
            </a:r>
            <a:r>
              <a:rPr lang="de-DE" sz="3600" dirty="0" err="1">
                <a:latin typeface="Ovo" panose="020B0604020202020204" charset="0"/>
              </a:rPr>
              <a:t>of</a:t>
            </a:r>
            <a:r>
              <a:rPr lang="de-DE" sz="3600" dirty="0">
                <a:latin typeface="Ovo" panose="020B0604020202020204" charset="0"/>
              </a:rPr>
              <a:t> </a:t>
            </a:r>
            <a:r>
              <a:rPr lang="de-DE" sz="3600" dirty="0" err="1">
                <a:latin typeface="Ovo" panose="020B0604020202020204" charset="0"/>
              </a:rPr>
              <a:t>layers</a:t>
            </a:r>
            <a:endParaRPr lang="de-DE" sz="3600" dirty="0">
              <a:latin typeface="Ovo" panose="020B0604020202020204" charset="0"/>
            </a:endParaRPr>
          </a:p>
        </p:txBody>
      </p:sp>
      <p:pic>
        <p:nvPicPr>
          <p:cNvPr id="18" name="Grafik 17" descr="Ein Bild, das Pfeife Flöte Rohr enthält.&#10;&#10;Automatisch generierte Beschreibung">
            <a:extLst>
              <a:ext uri="{FF2B5EF4-FFF2-40B4-BE49-F238E27FC236}">
                <a16:creationId xmlns:a16="http://schemas.microsoft.com/office/drawing/2014/main" id="{09BB4B81-99FE-3275-24D3-D3C081CBE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6772278"/>
            <a:ext cx="11461628" cy="21436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43000" y="13079"/>
            <a:ext cx="7156209" cy="10730908"/>
          </a:xfrm>
          <a:prstGeom prst="rect">
            <a:avLst/>
          </a:prstGeom>
          <a:solidFill>
            <a:srgbClr val="EDEDED"/>
          </a:solidFill>
        </p:spPr>
        <p:txBody>
          <a:bodyPr/>
          <a:lstStyle/>
          <a:p>
            <a:endParaRPr lang="de-DE" dirty="0"/>
          </a:p>
        </p:txBody>
      </p:sp>
      <p:sp>
        <p:nvSpPr>
          <p:cNvPr id="3" name="AutoShape 3"/>
          <p:cNvSpPr/>
          <p:nvPr/>
        </p:nvSpPr>
        <p:spPr>
          <a:xfrm>
            <a:off x="6629073" y="7277100"/>
            <a:ext cx="10327460" cy="10655"/>
          </a:xfrm>
          <a:prstGeom prst="rect">
            <a:avLst/>
          </a:prstGeom>
          <a:solidFill>
            <a:srgbClr val="3F4042"/>
          </a:solidFill>
        </p:spPr>
        <p:txBody>
          <a:bodyPr/>
          <a:lstStyle/>
          <a:p>
            <a:endParaRPr lang="de-DE"/>
          </a:p>
        </p:txBody>
      </p:sp>
      <p:sp>
        <p:nvSpPr>
          <p:cNvPr id="9" name="TextBox 9"/>
          <p:cNvSpPr txBox="1"/>
          <p:nvPr/>
        </p:nvSpPr>
        <p:spPr>
          <a:xfrm>
            <a:off x="1034387" y="512005"/>
            <a:ext cx="4006046" cy="286585"/>
          </a:xfrm>
          <a:prstGeom prst="rect">
            <a:avLst/>
          </a:prstGeom>
        </p:spPr>
        <p:txBody>
          <a:bodyPr lIns="0" tIns="0" rIns="0" bIns="0" rtlCol="0" anchor="t">
            <a:spAutoFit/>
          </a:bodyPr>
          <a:lstStyle/>
          <a:p>
            <a:pPr>
              <a:lnSpc>
                <a:spcPts val="2256"/>
              </a:lnSpc>
            </a:pPr>
            <a:r>
              <a:rPr lang="en-US" sz="1880" spc="71" dirty="0">
                <a:solidFill>
                  <a:srgbClr val="3F4042"/>
                </a:solidFill>
                <a:latin typeface="Open Sauce Medium"/>
              </a:rPr>
              <a:t>RESULTS</a:t>
            </a:r>
          </a:p>
        </p:txBody>
      </p:sp>
      <p:sp>
        <p:nvSpPr>
          <p:cNvPr id="10" name="Textfeld 9">
            <a:extLst>
              <a:ext uri="{FF2B5EF4-FFF2-40B4-BE49-F238E27FC236}">
                <a16:creationId xmlns:a16="http://schemas.microsoft.com/office/drawing/2014/main" id="{84935E28-45DB-0B04-A9AB-E7A17E4F9D0B}"/>
              </a:ext>
            </a:extLst>
          </p:cNvPr>
          <p:cNvSpPr txBox="1"/>
          <p:nvPr/>
        </p:nvSpPr>
        <p:spPr>
          <a:xfrm>
            <a:off x="838200" y="3009900"/>
            <a:ext cx="4724400" cy="646331"/>
          </a:xfrm>
          <a:prstGeom prst="rect">
            <a:avLst/>
          </a:prstGeom>
          <a:noFill/>
        </p:spPr>
        <p:txBody>
          <a:bodyPr wrap="square" rtlCol="0">
            <a:spAutoFit/>
          </a:bodyPr>
          <a:lstStyle/>
          <a:p>
            <a:r>
              <a:rPr lang="de-DE" sz="3600" dirty="0">
                <a:latin typeface="Ovo" panose="020B0604020202020204" charset="0"/>
              </a:rPr>
              <a:t>- 784 </a:t>
            </a:r>
            <a:r>
              <a:rPr lang="de-DE" sz="3600" dirty="0" err="1">
                <a:latin typeface="Ovo" panose="020B0604020202020204" charset="0"/>
              </a:rPr>
              <a:t>Eigenvectors</a:t>
            </a:r>
            <a:r>
              <a:rPr lang="de-DE" sz="3600" dirty="0">
                <a:latin typeface="Ovo" panose="020B0604020202020204" charset="0"/>
              </a:rPr>
              <a:t> </a:t>
            </a:r>
          </a:p>
        </p:txBody>
      </p:sp>
      <p:sp>
        <p:nvSpPr>
          <p:cNvPr id="12" name="Textfeld 11">
            <a:extLst>
              <a:ext uri="{FF2B5EF4-FFF2-40B4-BE49-F238E27FC236}">
                <a16:creationId xmlns:a16="http://schemas.microsoft.com/office/drawing/2014/main" id="{75E0E701-D19D-B75F-355A-67791C65E43F}"/>
              </a:ext>
            </a:extLst>
          </p:cNvPr>
          <p:cNvSpPr txBox="1"/>
          <p:nvPr/>
        </p:nvSpPr>
        <p:spPr>
          <a:xfrm>
            <a:off x="1043486" y="1246385"/>
            <a:ext cx="3009900" cy="523220"/>
          </a:xfrm>
          <a:prstGeom prst="rect">
            <a:avLst/>
          </a:prstGeom>
          <a:noFill/>
        </p:spPr>
        <p:txBody>
          <a:bodyPr wrap="square" rtlCol="0">
            <a:spAutoFit/>
          </a:bodyPr>
          <a:lstStyle/>
          <a:p>
            <a:r>
              <a:rPr lang="de-DE" sz="2800" dirty="0">
                <a:solidFill>
                  <a:srgbClr val="EB8208"/>
                </a:solidFill>
                <a:latin typeface="Open Sauce Bold" panose="020B0604020202020204" charset="0"/>
              </a:rPr>
              <a:t>PCA</a:t>
            </a:r>
            <a:endParaRPr lang="de-DE" dirty="0">
              <a:solidFill>
                <a:srgbClr val="EB8208"/>
              </a:solidFill>
              <a:latin typeface="Open Sauce Bold" panose="020B0604020202020204" charset="0"/>
            </a:endParaRPr>
          </a:p>
        </p:txBody>
      </p:sp>
      <p:sp>
        <p:nvSpPr>
          <p:cNvPr id="14" name="Textfeld 13">
            <a:extLst>
              <a:ext uri="{FF2B5EF4-FFF2-40B4-BE49-F238E27FC236}">
                <a16:creationId xmlns:a16="http://schemas.microsoft.com/office/drawing/2014/main" id="{7EFB3C7D-FD85-D48D-D260-EAE036CFA091}"/>
              </a:ext>
            </a:extLst>
          </p:cNvPr>
          <p:cNvSpPr txBox="1"/>
          <p:nvPr/>
        </p:nvSpPr>
        <p:spPr>
          <a:xfrm>
            <a:off x="6400800" y="1246385"/>
            <a:ext cx="9717206" cy="523220"/>
          </a:xfrm>
          <a:prstGeom prst="rect">
            <a:avLst/>
          </a:prstGeom>
          <a:noFill/>
        </p:spPr>
        <p:txBody>
          <a:bodyPr wrap="square">
            <a:spAutoFit/>
          </a:bodyPr>
          <a:lstStyle/>
          <a:p>
            <a:r>
              <a:rPr lang="de-DE" sz="2800" dirty="0">
                <a:solidFill>
                  <a:srgbClr val="EB8208"/>
                </a:solidFill>
                <a:latin typeface="Open Sauce Bold" panose="020B0604020202020204" charset="0"/>
              </a:rPr>
              <a:t>Optimal </a:t>
            </a:r>
            <a:r>
              <a:rPr lang="de-DE" sz="2800" dirty="0" err="1">
                <a:solidFill>
                  <a:srgbClr val="EB8208"/>
                </a:solidFill>
                <a:latin typeface="Open Sauce Bold" panose="020B0604020202020204" charset="0"/>
              </a:rPr>
              <a:t>number</a:t>
            </a:r>
            <a:r>
              <a:rPr lang="de-DE" sz="2800" dirty="0">
                <a:solidFill>
                  <a:srgbClr val="EB8208"/>
                </a:solidFill>
                <a:latin typeface="Open Sauce Bold" panose="020B0604020202020204" charset="0"/>
              </a:rPr>
              <a:t> </a:t>
            </a:r>
            <a:r>
              <a:rPr lang="de-DE" sz="2800" dirty="0" err="1">
                <a:solidFill>
                  <a:srgbClr val="EB8208"/>
                </a:solidFill>
                <a:latin typeface="Open Sauce Bold" panose="020B0604020202020204" charset="0"/>
              </a:rPr>
              <a:t>of</a:t>
            </a:r>
            <a:r>
              <a:rPr lang="de-DE" sz="2800" dirty="0">
                <a:solidFill>
                  <a:srgbClr val="EB8208"/>
                </a:solidFill>
                <a:latin typeface="Open Sauce Bold" panose="020B0604020202020204" charset="0"/>
              </a:rPr>
              <a:t> k and PCs</a:t>
            </a:r>
            <a:endParaRPr lang="de-DE" sz="2800" dirty="0"/>
          </a:p>
        </p:txBody>
      </p:sp>
      <p:pic>
        <p:nvPicPr>
          <p:cNvPr id="16" name="Grafik 15" descr="Ein Bild, das Screenshot, Display, Rechteck, Software enthält.&#10;&#10;Automatisch generierte Beschreibung">
            <a:extLst>
              <a:ext uri="{FF2B5EF4-FFF2-40B4-BE49-F238E27FC236}">
                <a16:creationId xmlns:a16="http://schemas.microsoft.com/office/drawing/2014/main" id="{006325CC-9010-EFEF-E194-6CD8E8CC7A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6800" y="1980035"/>
            <a:ext cx="6643853" cy="5164954"/>
          </a:xfrm>
          <a:prstGeom prst="rect">
            <a:avLst/>
          </a:prstGeom>
        </p:spPr>
      </p:pic>
      <p:sp>
        <p:nvSpPr>
          <p:cNvPr id="18" name="Textfeld 17">
            <a:extLst>
              <a:ext uri="{FF2B5EF4-FFF2-40B4-BE49-F238E27FC236}">
                <a16:creationId xmlns:a16="http://schemas.microsoft.com/office/drawing/2014/main" id="{B6208723-98AC-9108-D3DF-C41CCD2981BF}"/>
              </a:ext>
            </a:extLst>
          </p:cNvPr>
          <p:cNvSpPr txBox="1"/>
          <p:nvPr/>
        </p:nvSpPr>
        <p:spPr>
          <a:xfrm>
            <a:off x="7086600" y="7734300"/>
            <a:ext cx="9564806" cy="1754326"/>
          </a:xfrm>
          <a:prstGeom prst="rect">
            <a:avLst/>
          </a:prstGeom>
          <a:noFill/>
        </p:spPr>
        <p:txBody>
          <a:bodyPr wrap="square" rtlCol="0">
            <a:spAutoFit/>
          </a:bodyPr>
          <a:lstStyle/>
          <a:p>
            <a:pPr marL="285750" indent="-285750">
              <a:buFontTx/>
              <a:buChar char="-"/>
            </a:pPr>
            <a:r>
              <a:rPr lang="de-DE" sz="3600" dirty="0">
                <a:latin typeface="Ovo" panose="020B0604020202020204" charset="0"/>
              </a:rPr>
              <a:t>Optimal k = 4</a:t>
            </a:r>
          </a:p>
          <a:p>
            <a:pPr marL="285750" indent="-285750">
              <a:buFontTx/>
              <a:buChar char="-"/>
            </a:pPr>
            <a:r>
              <a:rPr lang="de-DE" sz="3600" dirty="0" err="1">
                <a:latin typeface="Ovo" panose="020B0604020202020204" charset="0"/>
              </a:rPr>
              <a:t>Variance</a:t>
            </a:r>
            <a:r>
              <a:rPr lang="de-DE" sz="3600" dirty="0">
                <a:latin typeface="Ovo" panose="020B0604020202020204" charset="0"/>
              </a:rPr>
              <a:t> 95%</a:t>
            </a:r>
          </a:p>
          <a:p>
            <a:pPr marL="285750" indent="-285750">
              <a:buFontTx/>
              <a:buChar char="-"/>
            </a:pPr>
            <a:r>
              <a:rPr lang="de-DE" sz="3600" dirty="0">
                <a:latin typeface="Ovo" panose="020B0604020202020204" charset="0"/>
              </a:rPr>
              <a:t>256 </a:t>
            </a:r>
            <a:r>
              <a:rPr lang="de-DE" sz="3600">
                <a:latin typeface="Ovo" panose="020B0604020202020204" charset="0"/>
              </a:rPr>
              <a:t>Eigenvectors</a:t>
            </a:r>
            <a:endParaRPr lang="de-DE" sz="3600" dirty="0">
              <a:latin typeface="Ovo" panose="020B0604020202020204" charset="0"/>
            </a:endParaRPr>
          </a:p>
        </p:txBody>
      </p:sp>
    </p:spTree>
    <p:extLst>
      <p:ext uri="{BB962C8B-B14F-4D97-AF65-F5344CB8AC3E}">
        <p14:creationId xmlns:p14="http://schemas.microsoft.com/office/powerpoint/2010/main" val="1932315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0"/>
            <a:ext cx="18628731" cy="2215199"/>
          </a:xfrm>
          <a:prstGeom prst="rect">
            <a:avLst/>
          </a:prstGeom>
          <a:solidFill>
            <a:srgbClr val="EDEDED"/>
          </a:solidFill>
        </p:spPr>
        <p:txBody>
          <a:bodyPr/>
          <a:lstStyle/>
          <a:p>
            <a:endParaRPr lang="de-DE"/>
          </a:p>
        </p:txBody>
      </p:sp>
      <p:sp>
        <p:nvSpPr>
          <p:cNvPr id="3" name="AutoShape 3"/>
          <p:cNvSpPr/>
          <p:nvPr/>
        </p:nvSpPr>
        <p:spPr>
          <a:xfrm>
            <a:off x="9144000" y="2417434"/>
            <a:ext cx="9525" cy="5962006"/>
          </a:xfrm>
          <a:prstGeom prst="rect">
            <a:avLst/>
          </a:prstGeom>
          <a:solidFill>
            <a:srgbClr val="3F4042"/>
          </a:solidFill>
        </p:spPr>
        <p:txBody>
          <a:bodyPr/>
          <a:lstStyle/>
          <a:p>
            <a:endParaRPr lang="de-DE"/>
          </a:p>
        </p:txBody>
      </p:sp>
      <p:sp>
        <p:nvSpPr>
          <p:cNvPr id="13" name="TextBox 9">
            <a:extLst>
              <a:ext uri="{FF2B5EF4-FFF2-40B4-BE49-F238E27FC236}">
                <a16:creationId xmlns:a16="http://schemas.microsoft.com/office/drawing/2014/main" id="{8F9C874B-F3E3-98D1-B8F5-0C843A79833F}"/>
              </a:ext>
            </a:extLst>
          </p:cNvPr>
          <p:cNvSpPr txBox="1"/>
          <p:nvPr/>
        </p:nvSpPr>
        <p:spPr>
          <a:xfrm>
            <a:off x="1028700" y="585115"/>
            <a:ext cx="4006046" cy="286585"/>
          </a:xfrm>
          <a:prstGeom prst="rect">
            <a:avLst/>
          </a:prstGeom>
        </p:spPr>
        <p:txBody>
          <a:bodyPr lIns="0" tIns="0" rIns="0" bIns="0" rtlCol="0" anchor="t">
            <a:spAutoFit/>
          </a:bodyPr>
          <a:lstStyle/>
          <a:p>
            <a:pPr>
              <a:lnSpc>
                <a:spcPts val="2256"/>
              </a:lnSpc>
            </a:pPr>
            <a:r>
              <a:rPr lang="en-US" sz="1880" spc="71" dirty="0">
                <a:solidFill>
                  <a:srgbClr val="3F4042"/>
                </a:solidFill>
                <a:latin typeface="Open Sauce Medium"/>
              </a:rPr>
              <a:t>RESULTS</a:t>
            </a:r>
          </a:p>
        </p:txBody>
      </p:sp>
      <p:sp>
        <p:nvSpPr>
          <p:cNvPr id="14" name="Textfeld 13">
            <a:extLst>
              <a:ext uri="{FF2B5EF4-FFF2-40B4-BE49-F238E27FC236}">
                <a16:creationId xmlns:a16="http://schemas.microsoft.com/office/drawing/2014/main" id="{299B7A1A-ED4A-4A86-74BD-119B3A6408FB}"/>
              </a:ext>
            </a:extLst>
          </p:cNvPr>
          <p:cNvSpPr txBox="1"/>
          <p:nvPr/>
        </p:nvSpPr>
        <p:spPr>
          <a:xfrm>
            <a:off x="1028700" y="1456815"/>
            <a:ext cx="3009900" cy="523220"/>
          </a:xfrm>
          <a:prstGeom prst="rect">
            <a:avLst/>
          </a:prstGeom>
          <a:noFill/>
        </p:spPr>
        <p:txBody>
          <a:bodyPr wrap="square" rtlCol="0">
            <a:spAutoFit/>
          </a:bodyPr>
          <a:lstStyle/>
          <a:p>
            <a:r>
              <a:rPr lang="de-DE" sz="2800" dirty="0">
                <a:solidFill>
                  <a:srgbClr val="EB8208"/>
                </a:solidFill>
                <a:latin typeface="Open Sauce Bold" panose="020B0604020202020204" charset="0"/>
              </a:rPr>
              <a:t>KNN</a:t>
            </a:r>
            <a:endParaRPr lang="de-DE" dirty="0">
              <a:solidFill>
                <a:srgbClr val="EB8208"/>
              </a:solidFill>
              <a:latin typeface="Open Sauce Bold" panose="020B0604020202020204" charset="0"/>
            </a:endParaRPr>
          </a:p>
        </p:txBody>
      </p:sp>
      <p:sp>
        <p:nvSpPr>
          <p:cNvPr id="15" name="Textfeld 14">
            <a:extLst>
              <a:ext uri="{FF2B5EF4-FFF2-40B4-BE49-F238E27FC236}">
                <a16:creationId xmlns:a16="http://schemas.microsoft.com/office/drawing/2014/main" id="{35680370-C73D-914E-622D-05473FA25803}"/>
              </a:ext>
            </a:extLst>
          </p:cNvPr>
          <p:cNvSpPr txBox="1"/>
          <p:nvPr/>
        </p:nvSpPr>
        <p:spPr>
          <a:xfrm>
            <a:off x="10210800" y="1456815"/>
            <a:ext cx="4648200" cy="523220"/>
          </a:xfrm>
          <a:prstGeom prst="rect">
            <a:avLst/>
          </a:prstGeom>
          <a:noFill/>
        </p:spPr>
        <p:txBody>
          <a:bodyPr wrap="square" rtlCol="0">
            <a:spAutoFit/>
          </a:bodyPr>
          <a:lstStyle/>
          <a:p>
            <a:r>
              <a:rPr lang="de-DE" sz="2800" dirty="0">
                <a:solidFill>
                  <a:srgbClr val="EB8208"/>
                </a:solidFill>
                <a:latin typeface="Open Sauce Bold" panose="020B0604020202020204" charset="0"/>
              </a:rPr>
              <a:t>KNN </a:t>
            </a:r>
            <a:r>
              <a:rPr lang="de-DE" sz="2800" dirty="0" err="1">
                <a:solidFill>
                  <a:srgbClr val="EB8208"/>
                </a:solidFill>
                <a:latin typeface="Open Sauce Bold" panose="020B0604020202020204" charset="0"/>
              </a:rPr>
              <a:t>with</a:t>
            </a:r>
            <a:r>
              <a:rPr lang="de-DE" sz="2800" dirty="0">
                <a:solidFill>
                  <a:srgbClr val="EB8208"/>
                </a:solidFill>
                <a:latin typeface="Open Sauce Bold" panose="020B0604020202020204" charset="0"/>
              </a:rPr>
              <a:t> KD-</a:t>
            </a:r>
            <a:r>
              <a:rPr lang="de-DE" sz="2800" dirty="0" err="1">
                <a:solidFill>
                  <a:srgbClr val="EB8208"/>
                </a:solidFill>
                <a:latin typeface="Open Sauce Bold" panose="020B0604020202020204" charset="0"/>
              </a:rPr>
              <a:t>Tree</a:t>
            </a:r>
            <a:endParaRPr lang="de-DE" dirty="0">
              <a:solidFill>
                <a:srgbClr val="EB8208"/>
              </a:solidFill>
              <a:latin typeface="Open Sauce Bold" panose="020B0604020202020204" charset="0"/>
            </a:endParaRPr>
          </a:p>
        </p:txBody>
      </p:sp>
      <p:sp>
        <p:nvSpPr>
          <p:cNvPr id="16" name="Textfeld 15">
            <a:extLst>
              <a:ext uri="{FF2B5EF4-FFF2-40B4-BE49-F238E27FC236}">
                <a16:creationId xmlns:a16="http://schemas.microsoft.com/office/drawing/2014/main" id="{F5F00F5E-82D9-581B-952B-80FB52655600}"/>
              </a:ext>
            </a:extLst>
          </p:cNvPr>
          <p:cNvSpPr txBox="1"/>
          <p:nvPr/>
        </p:nvSpPr>
        <p:spPr>
          <a:xfrm>
            <a:off x="1026425" y="4305300"/>
            <a:ext cx="7505700" cy="369332"/>
          </a:xfrm>
          <a:prstGeom prst="rect">
            <a:avLst/>
          </a:prstGeom>
          <a:noFill/>
        </p:spPr>
        <p:txBody>
          <a:bodyPr wrap="square" rtlCol="0">
            <a:spAutoFit/>
          </a:bodyPr>
          <a:lstStyle/>
          <a:p>
            <a:r>
              <a:rPr lang="de-DE" dirty="0"/>
              <a:t>- Run time 40 </a:t>
            </a:r>
            <a:r>
              <a:rPr lang="de-DE" dirty="0" err="1"/>
              <a:t>images</a:t>
            </a:r>
            <a:r>
              <a:rPr lang="de-DE" dirty="0"/>
              <a:t>: 26.4 </a:t>
            </a:r>
            <a:r>
              <a:rPr lang="de-DE" dirty="0" err="1"/>
              <a:t>seconds</a:t>
            </a:r>
            <a:endParaRPr lang="de-DE" dirty="0"/>
          </a:p>
        </p:txBody>
      </p:sp>
      <p:grpSp>
        <p:nvGrpSpPr>
          <p:cNvPr id="20" name="Gruppieren 19">
            <a:extLst>
              <a:ext uri="{FF2B5EF4-FFF2-40B4-BE49-F238E27FC236}">
                <a16:creationId xmlns:a16="http://schemas.microsoft.com/office/drawing/2014/main" id="{BF979024-60ED-DD17-A079-4F158675D539}"/>
              </a:ext>
            </a:extLst>
          </p:cNvPr>
          <p:cNvGrpSpPr/>
          <p:nvPr/>
        </p:nvGrpSpPr>
        <p:grpSpPr>
          <a:xfrm>
            <a:off x="7095847" y="8597029"/>
            <a:ext cx="4115356" cy="1257300"/>
            <a:chOff x="7095846" y="2414714"/>
            <a:chExt cx="4115356" cy="1257300"/>
          </a:xfrm>
        </p:grpSpPr>
        <p:sp>
          <p:nvSpPr>
            <p:cNvPr id="19" name="AutoShape 3">
              <a:extLst>
                <a:ext uri="{FF2B5EF4-FFF2-40B4-BE49-F238E27FC236}">
                  <a16:creationId xmlns:a16="http://schemas.microsoft.com/office/drawing/2014/main" id="{C1214B4A-70A9-5FB4-86EE-0DA51827D8E7}"/>
                </a:ext>
              </a:extLst>
            </p:cNvPr>
            <p:cNvSpPr/>
            <p:nvPr/>
          </p:nvSpPr>
          <p:spPr>
            <a:xfrm>
              <a:off x="7095846" y="2414714"/>
              <a:ext cx="4115356" cy="1257300"/>
            </a:xfrm>
            <a:prstGeom prst="rect">
              <a:avLst/>
            </a:prstGeom>
            <a:solidFill>
              <a:srgbClr val="EB8208"/>
            </a:solidFill>
          </p:spPr>
          <p:txBody>
            <a:bodyPr/>
            <a:lstStyle/>
            <a:p>
              <a:endParaRPr lang="de-DE"/>
            </a:p>
          </p:txBody>
        </p:sp>
        <p:sp>
          <p:nvSpPr>
            <p:cNvPr id="18" name="Textfeld 17">
              <a:extLst>
                <a:ext uri="{FF2B5EF4-FFF2-40B4-BE49-F238E27FC236}">
                  <a16:creationId xmlns:a16="http://schemas.microsoft.com/office/drawing/2014/main" id="{D14F02B5-07C3-11E2-A0E7-976B1ACD0F9A}"/>
                </a:ext>
              </a:extLst>
            </p:cNvPr>
            <p:cNvSpPr txBox="1"/>
            <p:nvPr/>
          </p:nvSpPr>
          <p:spPr>
            <a:xfrm>
              <a:off x="7239000" y="2720198"/>
              <a:ext cx="3809999" cy="646331"/>
            </a:xfrm>
            <a:prstGeom prst="rect">
              <a:avLst/>
            </a:prstGeom>
            <a:noFill/>
          </p:spPr>
          <p:txBody>
            <a:bodyPr wrap="square" rtlCol="0">
              <a:spAutoFit/>
            </a:bodyPr>
            <a:lstStyle/>
            <a:p>
              <a:pPr algn="ctr"/>
              <a:r>
                <a:rPr lang="de-DE" sz="3600" dirty="0" err="1">
                  <a:solidFill>
                    <a:schemeClr val="bg1"/>
                  </a:solidFill>
                  <a:latin typeface="Ovo" panose="020B0604020202020204" charset="0"/>
                </a:rPr>
                <a:t>Accuracy</a:t>
              </a:r>
              <a:r>
                <a:rPr lang="de-DE" sz="3600" dirty="0">
                  <a:solidFill>
                    <a:schemeClr val="bg1"/>
                  </a:solidFill>
                  <a:latin typeface="Ovo" panose="020B0604020202020204" charset="0"/>
                </a:rPr>
                <a:t>: </a:t>
              </a:r>
              <a:r>
                <a:rPr lang="de-DE" sz="3600" b="0" i="0" u="none" strike="noStrike" baseline="0" dirty="0">
                  <a:solidFill>
                    <a:schemeClr val="bg1"/>
                  </a:solidFill>
                  <a:latin typeface="Ovo" panose="020B0604020202020204" charset="0"/>
                </a:rPr>
                <a:t>86.3%</a:t>
              </a:r>
              <a:endParaRPr lang="de-DE" sz="3600" dirty="0">
                <a:solidFill>
                  <a:schemeClr val="bg1"/>
                </a:solidFill>
                <a:latin typeface="Ovo" panose="020B0604020202020204" charset="0"/>
              </a:endParaRPr>
            </a:p>
          </p:txBody>
        </p:sp>
      </p:grpSp>
      <p:sp>
        <p:nvSpPr>
          <p:cNvPr id="21" name="Textfeld 20">
            <a:extLst>
              <a:ext uri="{FF2B5EF4-FFF2-40B4-BE49-F238E27FC236}">
                <a16:creationId xmlns:a16="http://schemas.microsoft.com/office/drawing/2014/main" id="{82168EB8-DE64-E75D-6DFA-380101178D52}"/>
              </a:ext>
            </a:extLst>
          </p:cNvPr>
          <p:cNvSpPr txBox="1"/>
          <p:nvPr/>
        </p:nvSpPr>
        <p:spPr>
          <a:xfrm>
            <a:off x="9829800" y="3162300"/>
            <a:ext cx="7543800" cy="646331"/>
          </a:xfrm>
          <a:prstGeom prst="rect">
            <a:avLst/>
          </a:prstGeom>
          <a:noFill/>
        </p:spPr>
        <p:txBody>
          <a:bodyPr wrap="square" rtlCol="0">
            <a:spAutoFit/>
          </a:bodyPr>
          <a:lstStyle/>
          <a:p>
            <a:pPr marL="285750" indent="-285750">
              <a:buFontTx/>
              <a:buChar char="-"/>
            </a:pPr>
            <a:r>
              <a:rPr lang="de-DE" dirty="0"/>
              <a:t>Run time 10,000 </a:t>
            </a:r>
            <a:r>
              <a:rPr lang="de-DE" dirty="0" err="1"/>
              <a:t>images</a:t>
            </a:r>
            <a:r>
              <a:rPr lang="de-DE" dirty="0"/>
              <a:t>: 26.9</a:t>
            </a:r>
          </a:p>
          <a:p>
            <a:pPr marL="285750" indent="-285750">
              <a:buFontTx/>
              <a:buChar char="-"/>
            </a:pPr>
            <a:r>
              <a:rPr lang="de-DE" dirty="0"/>
              <a:t>Leaf </a:t>
            </a:r>
            <a:r>
              <a:rPr lang="de-DE" dirty="0" err="1"/>
              <a:t>size</a:t>
            </a:r>
            <a:r>
              <a:rPr lang="de-DE" dirty="0"/>
              <a:t> 10</a:t>
            </a:r>
          </a:p>
        </p:txBody>
      </p:sp>
    </p:spTree>
    <p:extLst>
      <p:ext uri="{BB962C8B-B14F-4D97-AF65-F5344CB8AC3E}">
        <p14:creationId xmlns:p14="http://schemas.microsoft.com/office/powerpoint/2010/main" val="410280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43" r="24150" b="25873"/>
          <a:stretch>
            <a:fillRect/>
          </a:stretch>
        </p:blipFill>
        <p:spPr>
          <a:xfrm>
            <a:off x="0" y="-5443"/>
            <a:ext cx="18288000" cy="10287000"/>
          </a:xfrm>
          <a:prstGeom prst="rect">
            <a:avLst/>
          </a:prstGeom>
        </p:spPr>
      </p:pic>
      <p:sp>
        <p:nvSpPr>
          <p:cNvPr id="3" name="AutoShape 3"/>
          <p:cNvSpPr/>
          <p:nvPr/>
        </p:nvSpPr>
        <p:spPr>
          <a:xfrm>
            <a:off x="5056186" y="3604061"/>
            <a:ext cx="9525" cy="4310811"/>
          </a:xfrm>
          <a:prstGeom prst="rect">
            <a:avLst/>
          </a:prstGeom>
          <a:solidFill>
            <a:srgbClr val="EDEDED"/>
          </a:solidFill>
        </p:spPr>
        <p:txBody>
          <a:bodyPr/>
          <a:lstStyle/>
          <a:p>
            <a:endParaRPr lang="de-DE"/>
          </a:p>
        </p:txBody>
      </p:sp>
      <p:sp>
        <p:nvSpPr>
          <p:cNvPr id="4" name="TextBox 4"/>
          <p:cNvSpPr txBox="1"/>
          <p:nvPr/>
        </p:nvSpPr>
        <p:spPr>
          <a:xfrm>
            <a:off x="2242459" y="3575486"/>
            <a:ext cx="2414764" cy="450215"/>
          </a:xfrm>
          <a:prstGeom prst="rect">
            <a:avLst/>
          </a:prstGeom>
        </p:spPr>
        <p:txBody>
          <a:bodyPr lIns="0" tIns="0" rIns="0" bIns="0" rtlCol="0" anchor="t">
            <a:spAutoFit/>
          </a:bodyPr>
          <a:lstStyle/>
          <a:p>
            <a:pPr marL="0" lvl="0" indent="0" algn="r">
              <a:lnSpc>
                <a:spcPts val="3639"/>
              </a:lnSpc>
            </a:pPr>
            <a:r>
              <a:rPr lang="en-US" sz="2799" spc="139">
                <a:solidFill>
                  <a:srgbClr val="FFFFFF"/>
                </a:solidFill>
                <a:latin typeface="Open Sauce Bold"/>
              </a:rPr>
              <a:t>WARUM?</a:t>
            </a:r>
          </a:p>
        </p:txBody>
      </p:sp>
      <p:sp>
        <p:nvSpPr>
          <p:cNvPr id="5" name="TextBox 5"/>
          <p:cNvSpPr txBox="1"/>
          <p:nvPr/>
        </p:nvSpPr>
        <p:spPr>
          <a:xfrm>
            <a:off x="5522945" y="3457594"/>
            <a:ext cx="10522597" cy="4374628"/>
          </a:xfrm>
          <a:prstGeom prst="rect">
            <a:avLst/>
          </a:prstGeom>
        </p:spPr>
        <p:txBody>
          <a:bodyPr lIns="0" tIns="0" rIns="0" bIns="0" rtlCol="0" anchor="t">
            <a:spAutoFit/>
          </a:bodyPr>
          <a:lstStyle/>
          <a:p>
            <a:pPr>
              <a:lnSpc>
                <a:spcPts val="6963"/>
              </a:lnSpc>
            </a:pPr>
            <a:r>
              <a:rPr lang="en-US" sz="5356">
                <a:solidFill>
                  <a:srgbClr val="FFFFFF"/>
                </a:solidFill>
                <a:latin typeface="Ovo"/>
              </a:rPr>
              <a:t>Weil Sitwell-Finanzen an das Empowerment von Menschen glaubt, damit sie täglich kluge Finanzentscheidungen treffen können.</a:t>
            </a:r>
          </a:p>
        </p:txBody>
      </p:sp>
      <p:sp>
        <p:nvSpPr>
          <p:cNvPr id="6" name="AutoShape 6"/>
          <p:cNvSpPr/>
          <p:nvPr/>
        </p:nvSpPr>
        <p:spPr>
          <a:xfrm>
            <a:off x="0" y="0"/>
            <a:ext cx="18288000" cy="1403621"/>
          </a:xfrm>
          <a:prstGeom prst="rect">
            <a:avLst/>
          </a:prstGeom>
          <a:solidFill>
            <a:srgbClr val="FFFFFF"/>
          </a:solidFill>
        </p:spPr>
        <p:txBody>
          <a:bodyPr/>
          <a:lstStyle/>
          <a:p>
            <a:endParaRPr lang="de-DE"/>
          </a:p>
        </p:txBody>
      </p:sp>
      <p:sp>
        <p:nvSpPr>
          <p:cNvPr id="7" name="TextBox 7"/>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1497</Words>
  <Application>Microsoft Office PowerPoint</Application>
  <PresentationFormat>Benutzerdefiniert</PresentationFormat>
  <Paragraphs>224</Paragraphs>
  <Slides>30</Slides>
  <Notes>1</Notes>
  <HiddenSlides>20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30</vt:i4>
      </vt:variant>
    </vt:vector>
  </HeadingPairs>
  <TitlesOfParts>
    <vt:vector size="40" baseType="lpstr">
      <vt:lpstr>Open Sauce Bold</vt:lpstr>
      <vt:lpstr>Open Sauce Light</vt:lpstr>
      <vt:lpstr>Avenir</vt:lpstr>
      <vt:lpstr>Ovo</vt:lpstr>
      <vt:lpstr>Open Sauce Medium</vt:lpstr>
      <vt:lpstr>Calibri</vt:lpstr>
      <vt:lpstr>Ovo Bold</vt:lpstr>
      <vt:lpstr>Symbol</vt:lpstr>
      <vt:lpstr>Arial</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und Grau Traditionell Führungskraft Finanzdienstleistungen Vorschlag Mission und Ziele Präsentation</dc:title>
  <dc:creator>Heinrike Gilles</dc:creator>
  <cp:lastModifiedBy>Bastian Mucha</cp:lastModifiedBy>
  <cp:revision>6</cp:revision>
  <dcterms:created xsi:type="dcterms:W3CDTF">2006-08-16T00:00:00Z</dcterms:created>
  <dcterms:modified xsi:type="dcterms:W3CDTF">2023-07-17T08:44:22Z</dcterms:modified>
  <dc:identifier>DAFn9Itdqp0</dc:identifier>
</cp:coreProperties>
</file>